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9" r:id="rId3"/>
    <p:sldId id="282" r:id="rId4"/>
    <p:sldId id="283" r:id="rId5"/>
    <p:sldId id="261" r:id="rId6"/>
    <p:sldId id="268" r:id="rId7"/>
    <p:sldId id="284" r:id="rId8"/>
    <p:sldId id="285" r:id="rId9"/>
    <p:sldId id="286" r:id="rId10"/>
    <p:sldId id="287" r:id="rId11"/>
    <p:sldId id="289" r:id="rId12"/>
    <p:sldId id="290" r:id="rId13"/>
    <p:sldId id="291" r:id="rId14"/>
    <p:sldId id="292" r:id="rId15"/>
    <p:sldId id="264" r:id="rId16"/>
    <p:sldId id="293" r:id="rId17"/>
    <p:sldId id="299" r:id="rId18"/>
    <p:sldId id="271" r:id="rId19"/>
    <p:sldId id="274" r:id="rId20"/>
    <p:sldId id="294" r:id="rId21"/>
    <p:sldId id="295" r:id="rId22"/>
    <p:sldId id="296" r:id="rId23"/>
    <p:sldId id="265" r:id="rId24"/>
    <p:sldId id="298" r:id="rId25"/>
    <p:sldId id="300" r:id="rId26"/>
    <p:sldId id="257"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5ADDBE-25A9-417A-9157-4AAC63DC004B}" type="datetimeFigureOut">
              <a:rPr lang="en-GB" smtClean="0"/>
              <a:t>28/05/2015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D77556-8385-4354-910B-E8EBAD4B145D}" type="slidenum">
              <a:rPr lang="en-GB" smtClean="0"/>
              <a:t>‹#›</a:t>
            </a:fld>
            <a:endParaRPr lang="en-GB"/>
          </a:p>
        </p:txBody>
      </p:sp>
    </p:spTree>
    <p:extLst>
      <p:ext uri="{BB962C8B-B14F-4D97-AF65-F5344CB8AC3E}">
        <p14:creationId xmlns:p14="http://schemas.microsoft.com/office/powerpoint/2010/main" val="1276963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me &amp; Company">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09352" y="836712"/>
            <a:ext cx="8229600" cy="1143000"/>
          </a:xfrm>
        </p:spPr>
        <p:txBody>
          <a:bodyPr/>
          <a:lstStyle>
            <a:lvl1pPr>
              <a:defRPr/>
            </a:lvl1pPr>
          </a:lstStyle>
          <a:p>
            <a:r>
              <a:rPr lang="de-DE" dirty="0" err="1" smtClean="0"/>
              <a:t>Your</a:t>
            </a:r>
            <a:r>
              <a:rPr lang="de-DE" dirty="0" smtClean="0"/>
              <a:t> </a:t>
            </a:r>
            <a:r>
              <a:rPr lang="de-DE" dirty="0" err="1" smtClean="0"/>
              <a:t>name</a:t>
            </a:r>
            <a:endParaRPr lang="de-DE" dirty="0"/>
          </a:p>
        </p:txBody>
      </p:sp>
      <p:sp>
        <p:nvSpPr>
          <p:cNvPr id="3" name="Fußzeilenplatzhalter 2"/>
          <p:cNvSpPr>
            <a:spLocks noGrp="1"/>
          </p:cNvSpPr>
          <p:nvPr>
            <p:ph type="ftr" sz="quarter" idx="10"/>
          </p:nvPr>
        </p:nvSpPr>
        <p:spPr/>
        <p:txBody>
          <a:bodyPr/>
          <a:lstStyle/>
          <a:p>
            <a:endParaRPr lang="nl-NL"/>
          </a:p>
        </p:txBody>
      </p:sp>
      <p:sp>
        <p:nvSpPr>
          <p:cNvPr id="4" name="Datumsplatzhalter 3"/>
          <p:cNvSpPr>
            <a:spLocks noGrp="1"/>
          </p:cNvSpPr>
          <p:nvPr>
            <p:ph type="dt" sz="half" idx="11"/>
          </p:nvPr>
        </p:nvSpPr>
        <p:spPr/>
        <p:txBody>
          <a:bodyPr/>
          <a:lstStyle/>
          <a:p>
            <a:fld id="{3D636C07-7E76-46D3-B86B-6AF7C60E533E}" type="datetimeFigureOut">
              <a:rPr lang="nl-NL" smtClean="0"/>
              <a:t>27-5-2015</a:t>
            </a:fld>
            <a:endParaRPr lang="nl-NL"/>
          </a:p>
        </p:txBody>
      </p:sp>
      <p:sp>
        <p:nvSpPr>
          <p:cNvPr id="5" name="Foliennummernplatzhalter 4"/>
          <p:cNvSpPr>
            <a:spLocks noGrp="1"/>
          </p:cNvSpPr>
          <p:nvPr>
            <p:ph type="sldNum" sz="quarter" idx="12"/>
          </p:nvPr>
        </p:nvSpPr>
        <p:spPr/>
        <p:txBody>
          <a:bodyPr/>
          <a:lstStyle/>
          <a:p>
            <a:fld id="{A9096D49-DAE3-40DE-93E0-41688E0A5016}" type="slidenum">
              <a:rPr lang="nl-NL" smtClean="0"/>
              <a:t>‹#›</a:t>
            </a:fld>
            <a:endParaRPr lang="nl-NL"/>
          </a:p>
        </p:txBody>
      </p:sp>
      <p:sp>
        <p:nvSpPr>
          <p:cNvPr id="9" name="Textplatzhalter 8"/>
          <p:cNvSpPr>
            <a:spLocks noGrp="1"/>
          </p:cNvSpPr>
          <p:nvPr>
            <p:ph type="body" sz="quarter" idx="13" hasCustomPrompt="1"/>
          </p:nvPr>
        </p:nvSpPr>
        <p:spPr>
          <a:xfrm>
            <a:off x="2268538" y="2708275"/>
            <a:ext cx="6370637" cy="936749"/>
          </a:xfrm>
        </p:spPr>
        <p:txBody>
          <a:bodyPr/>
          <a:lstStyle>
            <a:lvl1pPr marL="0" indent="0" algn="r">
              <a:buNone/>
              <a:defRPr/>
            </a:lvl1pPr>
          </a:lstStyle>
          <a:p>
            <a:pPr lvl="0"/>
            <a:r>
              <a:rPr lang="de-DE" dirty="0" smtClean="0"/>
              <a:t>Company</a:t>
            </a:r>
            <a:endParaRPr lang="de-DE" dirty="0"/>
          </a:p>
        </p:txBody>
      </p:sp>
    </p:spTree>
    <p:extLst>
      <p:ext uri="{BB962C8B-B14F-4D97-AF65-F5344CB8AC3E}">
        <p14:creationId xmlns:p14="http://schemas.microsoft.com/office/powerpoint/2010/main" val="133672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D636C07-7E76-46D3-B86B-6AF7C60E533E}" type="datetimeFigureOut">
              <a:rPr lang="nl-NL" smtClean="0"/>
              <a:t>27-5-2015</a:t>
            </a:fld>
            <a:endParaRPr lang="nl-NL"/>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9096D49-DAE3-40DE-93E0-41688E0A5016}" type="slidenum">
              <a:rPr lang="nl-NL" smtClean="0"/>
              <a:t>‹#›</a:t>
            </a:fld>
            <a:endParaRPr lang="nl-NL"/>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636C07-7E76-46D3-B86B-6AF7C60E533E}" type="datetimeFigureOut">
              <a:rPr lang="nl-NL" smtClean="0"/>
              <a:t>27-5-2015</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A9096D49-DAE3-40DE-93E0-41688E0A5016}" type="slidenum">
              <a:rPr lang="nl-NL" smtClean="0"/>
              <a:t>‹#›</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636C07-7E76-46D3-B86B-6AF7C60E533E}" type="datetimeFigureOut">
              <a:rPr lang="nl-NL" smtClean="0"/>
              <a:t>27-5-2015</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A9096D49-DAE3-40DE-93E0-41688E0A5016}" type="slidenum">
              <a:rPr lang="nl-NL" smtClean="0"/>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D636C07-7E76-46D3-B86B-6AF7C60E533E}" type="datetimeFigureOut">
              <a:rPr lang="nl-NL" smtClean="0"/>
              <a:t>27-5-2015</a:t>
            </a:fld>
            <a:endParaRPr lang="nl-NL"/>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9096D49-DAE3-40DE-93E0-41688E0A5016}" type="slidenum">
              <a:rPr lang="nl-NL" smtClean="0"/>
              <a:t>‹#›</a:t>
            </a:fld>
            <a:endParaRPr lang="nl-NL"/>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636C07-7E76-46D3-B86B-6AF7C60E533E}" type="datetimeFigureOut">
              <a:rPr lang="nl-NL" smtClean="0"/>
              <a:t>27-5-2015</a:t>
            </a:fld>
            <a:endParaRPr lang="nl-NL"/>
          </a:p>
        </p:txBody>
      </p:sp>
      <p:sp>
        <p:nvSpPr>
          <p:cNvPr id="5" name="Footer Placeholder 4"/>
          <p:cNvSpPr>
            <a:spLocks noGrp="1"/>
          </p:cNvSpPr>
          <p:nvPr>
            <p:ph type="ftr" sz="quarter" idx="11"/>
          </p:nvPr>
        </p:nvSpPr>
        <p:spPr/>
        <p:txBody>
          <a:bodyPr/>
          <a:lstStyle>
            <a:extLst/>
          </a:lstStyle>
          <a:p>
            <a:endParaRPr lang="nl-NL"/>
          </a:p>
        </p:txBody>
      </p:sp>
      <p:sp>
        <p:nvSpPr>
          <p:cNvPr id="6" name="Slide Number Placeholder 5"/>
          <p:cNvSpPr>
            <a:spLocks noGrp="1"/>
          </p:cNvSpPr>
          <p:nvPr>
            <p:ph type="sldNum" sz="quarter" idx="12"/>
          </p:nvPr>
        </p:nvSpPr>
        <p:spPr/>
        <p:txBody>
          <a:bodyPr/>
          <a:lstStyle>
            <a:extLst/>
          </a:lstStyle>
          <a:p>
            <a:fld id="{A9096D49-DAE3-40DE-93E0-41688E0A5016}" type="slidenum">
              <a:rPr lang="nl-NL" smtClean="0"/>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baseline="0">
                <a:solidFill>
                  <a:srgbClr val="00B0F0"/>
                </a:solidFill>
              </a:defRPr>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D636C07-7E76-46D3-B86B-6AF7C60E533E}" type="datetimeFigureOut">
              <a:rPr lang="nl-NL" smtClean="0"/>
              <a:t>27-5-2015</a:t>
            </a:fld>
            <a:endParaRPr lang="nl-NL"/>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9096D49-DAE3-40DE-93E0-41688E0A5016}" type="slidenum">
              <a:rPr lang="nl-NL" smtClean="0"/>
              <a:t>‹#›</a:t>
            </a:fld>
            <a:endParaRPr lang="nl-NL"/>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636C07-7E76-46D3-B86B-6AF7C60E533E}" type="datetimeFigureOut">
              <a:rPr lang="nl-NL" smtClean="0"/>
              <a:t>27-5-2015</a:t>
            </a:fld>
            <a:endParaRPr lang="nl-NL"/>
          </a:p>
        </p:txBody>
      </p:sp>
      <p:sp>
        <p:nvSpPr>
          <p:cNvPr id="6" name="Footer Placeholder 5"/>
          <p:cNvSpPr>
            <a:spLocks noGrp="1"/>
          </p:cNvSpPr>
          <p:nvPr>
            <p:ph type="ftr" sz="quarter" idx="11"/>
          </p:nvPr>
        </p:nvSpPr>
        <p:spPr/>
        <p:txBody>
          <a:bodyPr/>
          <a:lstStyle>
            <a:extLst/>
          </a:lstStyle>
          <a:p>
            <a:endParaRPr lang="nl-NL"/>
          </a:p>
        </p:txBody>
      </p:sp>
      <p:sp>
        <p:nvSpPr>
          <p:cNvPr id="7" name="Slide Number Placeholder 6"/>
          <p:cNvSpPr>
            <a:spLocks noGrp="1"/>
          </p:cNvSpPr>
          <p:nvPr>
            <p:ph type="sldNum" sz="quarter" idx="12"/>
          </p:nvPr>
        </p:nvSpPr>
        <p:spPr>
          <a:xfrm>
            <a:off x="8641080" y="6514568"/>
            <a:ext cx="464288" cy="274320"/>
          </a:xfrm>
        </p:spPr>
        <p:txBody>
          <a:bodyPr/>
          <a:lstStyle>
            <a:extLst/>
          </a:lstStyle>
          <a:p>
            <a:fld id="{A9096D49-DAE3-40DE-93E0-41688E0A5016}" type="slidenum">
              <a:rPr lang="nl-NL" smtClean="0"/>
              <a:t>‹#›</a:t>
            </a:fld>
            <a:endParaRPr lang="nl-NL"/>
          </a:p>
        </p:txBody>
      </p:sp>
      <p:sp>
        <p:nvSpPr>
          <p:cNvPr id="10" name="Rectangle 9"/>
          <p:cNvSpPr/>
          <p:nvPr/>
        </p:nvSpPr>
        <p:spPr>
          <a:xfrm>
            <a:off x="588392" y="1424588"/>
            <a:ext cx="800100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636C07-7E76-46D3-B86B-6AF7C60E533E}" type="datetimeFigureOut">
              <a:rPr lang="nl-NL" smtClean="0"/>
              <a:t>27-5-2015</a:t>
            </a:fld>
            <a:endParaRPr lang="nl-NL"/>
          </a:p>
        </p:txBody>
      </p:sp>
      <p:sp>
        <p:nvSpPr>
          <p:cNvPr id="8" name="Footer Placeholder 7"/>
          <p:cNvSpPr>
            <a:spLocks noGrp="1"/>
          </p:cNvSpPr>
          <p:nvPr>
            <p:ph type="ftr" sz="quarter" idx="11"/>
          </p:nvPr>
        </p:nvSpPr>
        <p:spPr/>
        <p:txBody>
          <a:bodyPr/>
          <a:lstStyle>
            <a:extLst/>
          </a:lstStyle>
          <a:p>
            <a:endParaRPr lang="nl-NL"/>
          </a:p>
        </p:txBody>
      </p:sp>
      <p:sp>
        <p:nvSpPr>
          <p:cNvPr id="9" name="Slide Number Placeholder 8"/>
          <p:cNvSpPr>
            <a:spLocks noGrp="1"/>
          </p:cNvSpPr>
          <p:nvPr>
            <p:ph type="sldNum" sz="quarter" idx="12"/>
          </p:nvPr>
        </p:nvSpPr>
        <p:spPr>
          <a:xfrm>
            <a:off x="8641080" y="6514568"/>
            <a:ext cx="464288" cy="274320"/>
          </a:xfrm>
        </p:spPr>
        <p:txBody>
          <a:bodyPr/>
          <a:lstStyle>
            <a:extLst/>
          </a:lstStyle>
          <a:p>
            <a:fld id="{A9096D49-DAE3-40DE-93E0-41688E0A5016}" type="slidenum">
              <a:rPr lang="nl-NL" smtClean="0"/>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D636C07-7E76-46D3-B86B-6AF7C60E533E}" type="datetimeFigureOut">
              <a:rPr lang="nl-NL" smtClean="0"/>
              <a:t>27-5-2015</a:t>
            </a:fld>
            <a:endParaRPr lang="nl-NL"/>
          </a:p>
        </p:txBody>
      </p:sp>
      <p:sp>
        <p:nvSpPr>
          <p:cNvPr id="4" name="Footer Placeholder 3"/>
          <p:cNvSpPr>
            <a:spLocks noGrp="1"/>
          </p:cNvSpPr>
          <p:nvPr>
            <p:ph type="ftr" sz="quarter" idx="11"/>
          </p:nvPr>
        </p:nvSpPr>
        <p:spPr/>
        <p:txBody>
          <a:bodyPr/>
          <a:lstStyle>
            <a:extLst/>
          </a:lstStyle>
          <a:p>
            <a:endParaRPr lang="nl-NL"/>
          </a:p>
        </p:txBody>
      </p:sp>
      <p:sp>
        <p:nvSpPr>
          <p:cNvPr id="5" name="Slide Number Placeholder 4"/>
          <p:cNvSpPr>
            <a:spLocks noGrp="1"/>
          </p:cNvSpPr>
          <p:nvPr>
            <p:ph type="sldNum" sz="quarter" idx="12"/>
          </p:nvPr>
        </p:nvSpPr>
        <p:spPr/>
        <p:txBody>
          <a:bodyPr/>
          <a:lstStyle>
            <a:extLst/>
          </a:lstStyle>
          <a:p>
            <a:fld id="{A9096D49-DAE3-40DE-93E0-41688E0A5016}" type="slidenum">
              <a:rPr lang="nl-NL" smtClean="0"/>
              <a:t>‹#›</a:t>
            </a:fld>
            <a:endParaRPr lang="nl-NL"/>
          </a:p>
        </p:txBody>
      </p:sp>
      <p:sp>
        <p:nvSpPr>
          <p:cNvPr id="7" name="Rectangle 6"/>
          <p:cNvSpPr/>
          <p:nvPr/>
        </p:nvSpPr>
        <p:spPr>
          <a:xfrm>
            <a:off x="588392" y="1424588"/>
            <a:ext cx="800100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D636C07-7E76-46D3-B86B-6AF7C60E533E}" type="datetimeFigureOut">
              <a:rPr lang="nl-NL" smtClean="0"/>
              <a:t>27-5-2015</a:t>
            </a:fld>
            <a:endParaRPr lang="nl-NL"/>
          </a:p>
        </p:txBody>
      </p:sp>
      <p:sp>
        <p:nvSpPr>
          <p:cNvPr id="3" name="Footer Placeholder 2"/>
          <p:cNvSpPr>
            <a:spLocks noGrp="1"/>
          </p:cNvSpPr>
          <p:nvPr>
            <p:ph type="ftr" sz="quarter" idx="11"/>
          </p:nvPr>
        </p:nvSpPr>
        <p:spPr/>
        <p:txBody>
          <a:bodyPr/>
          <a:lstStyle>
            <a:extLst/>
          </a:lstStyle>
          <a:p>
            <a:endParaRPr lang="nl-NL"/>
          </a:p>
        </p:txBody>
      </p:sp>
      <p:sp>
        <p:nvSpPr>
          <p:cNvPr id="4" name="Slide Number Placeholder 3"/>
          <p:cNvSpPr>
            <a:spLocks noGrp="1"/>
          </p:cNvSpPr>
          <p:nvPr>
            <p:ph type="sldNum" sz="quarter" idx="12"/>
          </p:nvPr>
        </p:nvSpPr>
        <p:spPr/>
        <p:txBody>
          <a:bodyPr/>
          <a:lstStyle>
            <a:extLst/>
          </a:lstStyle>
          <a:p>
            <a:fld id="{A9096D49-DAE3-40DE-93E0-41688E0A5016}" type="slidenum">
              <a:rPr lang="nl-NL" smtClean="0"/>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rgbClr val="00B0F0"/>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D636C07-7E76-46D3-B86B-6AF7C60E533E}" type="datetimeFigureOut">
              <a:rPr lang="nl-NL" smtClean="0"/>
              <a:t>27-5-2015</a:t>
            </a:fld>
            <a:endParaRPr lang="nl-NL"/>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9096D49-DAE3-40DE-93E0-41688E0A5016}" type="slidenum">
              <a:rPr lang="nl-NL" smtClean="0"/>
              <a:t>‹#›</a:t>
            </a:fld>
            <a:endParaRPr lang="nl-NL"/>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6" name="Picture 2" descr="D:\Documents\DNN Connect\DNN Connect 2015\Package\dnnconnect_bg.png"/>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r="12720"/>
          <a:stretch/>
        </p:blipFill>
        <p:spPr bwMode="auto">
          <a:xfrm>
            <a:off x="0" y="-1"/>
            <a:ext cx="9144000" cy="6861666"/>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nl-NL"/>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D636C07-7E76-46D3-B86B-6AF7C60E533E}" type="datetimeFigureOut">
              <a:rPr lang="nl-NL" smtClean="0"/>
              <a:t>27-5-2015</a:t>
            </a:fld>
            <a:endParaRPr lang="nl-NL"/>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9096D49-DAE3-40DE-93E0-41688E0A5016}" type="slidenum">
              <a:rPr lang="nl-NL" smtClean="0"/>
              <a:t>‹#›</a:t>
            </a:fld>
            <a:endParaRPr lang="nl-NL"/>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odyPr>
          <a:lstStyle>
            <a:extLst/>
          </a:lstStyle>
          <a:p>
            <a:r>
              <a:rPr kumimoji="0" lang="de-DE" smtClean="0"/>
              <a:t>Titelmasterformat durch Klicken bearbeiten</a:t>
            </a:r>
            <a:endParaRPr kumimoji="0" lang="en-US" dirty="0"/>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dirty="0"/>
          </a:p>
        </p:txBody>
      </p:sp>
    </p:spTree>
  </p:cSld>
  <p:clrMap bg1="dk1" tx1="lt1" bg2="dk2" tx2="lt2" accent1="accent1" accent2="accent2" accent3="accent3" accent4="accent4" accent5="accent5" accent6="accent6" hlink="hlink" folHlink="folHlink"/>
  <p:sldLayoutIdLst>
    <p:sldLayoutId id="2147483696"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marL="54864" algn="r" rtl="0" eaLnBrk="1" latinLnBrk="0" hangingPunct="1">
        <a:spcBef>
          <a:spcPct val="0"/>
        </a:spcBef>
        <a:buNone/>
        <a:defRPr kumimoji="0" sz="4600" kern="1200" baseline="0">
          <a:solidFill>
            <a:schemeClr val="tx1"/>
          </a:solidFill>
          <a:effectLst/>
          <a:latin typeface="+mj-lt"/>
          <a:ea typeface="+mj-ea"/>
          <a:cs typeface="+mj-cs"/>
        </a:defRPr>
      </a:lvl1pPr>
      <a:extLst/>
    </p:titleStyle>
    <p:bodyStyle>
      <a:lvl1pPr marL="292100" indent="-292100" algn="l" rtl="0" eaLnBrk="1" latinLnBrk="0" hangingPunct="1">
        <a:spcBef>
          <a:spcPts val="0"/>
        </a:spcBef>
        <a:buClr>
          <a:srgbClr val="00B0F0"/>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rgbClr val="00B0F0"/>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rgbClr val="00B0F0"/>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rgbClr val="00B0F0"/>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rgbClr val="00B0F0"/>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GB" b="1" dirty="0"/>
              <a:t>Remotely authenticating against the Service Framework </a:t>
            </a:r>
            <a:endParaRPr lang="de-DE" dirty="0"/>
          </a:p>
        </p:txBody>
      </p:sp>
      <p:sp>
        <p:nvSpPr>
          <p:cNvPr id="3" name="Untertitel 2"/>
          <p:cNvSpPr>
            <a:spLocks noGrp="1"/>
          </p:cNvSpPr>
          <p:nvPr>
            <p:ph type="subTitle" idx="1"/>
          </p:nvPr>
        </p:nvSpPr>
        <p:spPr/>
        <p:txBody>
          <a:bodyPr/>
          <a:lstStyle/>
          <a:p>
            <a:endParaRPr lang="de-DE" dirty="0"/>
          </a:p>
        </p:txBody>
      </p:sp>
      <p:grpSp>
        <p:nvGrpSpPr>
          <p:cNvPr id="10" name="Gruppieren 9"/>
          <p:cNvGrpSpPr/>
          <p:nvPr/>
        </p:nvGrpSpPr>
        <p:grpSpPr>
          <a:xfrm>
            <a:off x="467544" y="5229200"/>
            <a:ext cx="8226290" cy="972000"/>
            <a:chOff x="467544" y="5229200"/>
            <a:chExt cx="8226290" cy="972000"/>
          </a:xfrm>
        </p:grpSpPr>
        <p:sp>
          <p:nvSpPr>
            <p:cNvPr id="8" name="Textfeld 7"/>
            <p:cNvSpPr txBox="1"/>
            <p:nvPr/>
          </p:nvSpPr>
          <p:spPr>
            <a:xfrm>
              <a:off x="467544" y="5229200"/>
              <a:ext cx="8226290" cy="972000"/>
            </a:xfrm>
            <a:prstGeom prst="rect">
              <a:avLst/>
            </a:prstGeom>
            <a:solidFill>
              <a:schemeClr val="tx1"/>
            </a:solidFill>
          </p:spPr>
          <p:txBody>
            <a:bodyPr wrap="square" rtlCol="0">
              <a:spAutoFit/>
            </a:bodyPr>
            <a:lstStyle/>
            <a:p>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31" y="5391906"/>
              <a:ext cx="1363522" cy="704486"/>
            </a:xfrm>
            <a:prstGeom prst="rect">
              <a:avLst/>
            </a:prstGeom>
          </p:spPr>
        </p:pic>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418" y="5391906"/>
              <a:ext cx="1414016" cy="645734"/>
            </a:xfrm>
            <a:prstGeom prst="rect">
              <a:avLst/>
            </a:prstGeom>
          </p:spPr>
        </p:pic>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5724" y="5468345"/>
              <a:ext cx="1390610" cy="551609"/>
            </a:xfrm>
            <a:prstGeom prst="rect">
              <a:avLst/>
            </a:prstGeom>
          </p:spPr>
        </p:pic>
        <p:pic>
          <p:nvPicPr>
            <p:cNvPr id="9" name="Grafik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6650" y="5468345"/>
              <a:ext cx="2121574" cy="551609"/>
            </a:xfrm>
            <a:prstGeom prst="rect">
              <a:avLst/>
            </a:prstGeom>
          </p:spPr>
        </p:pic>
      </p:grpSp>
    </p:spTree>
    <p:extLst>
      <p:ext uri="{BB962C8B-B14F-4D97-AF65-F5344CB8AC3E}">
        <p14:creationId xmlns:p14="http://schemas.microsoft.com/office/powerpoint/2010/main" val="4034905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Digest Authentication</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602891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Digest - How it works?</a:t>
            </a:r>
            <a:endParaRPr lang="en-GB" dirty="0"/>
          </a:p>
        </p:txBody>
      </p:sp>
      <p:sp>
        <p:nvSpPr>
          <p:cNvPr id="3" name="Subtitle 2"/>
          <p:cNvSpPr>
            <a:spLocks noGrp="1"/>
          </p:cNvSpPr>
          <p:nvPr>
            <p:ph type="subTitle" idx="1"/>
          </p:nvPr>
        </p:nvSpPr>
        <p:spPr>
          <a:xfrm>
            <a:off x="611560" y="1366644"/>
            <a:ext cx="8082274" cy="4595951"/>
          </a:xfrm>
        </p:spPr>
        <p:txBody>
          <a:bodyPr>
            <a:normAutofit/>
          </a:bodyPr>
          <a:lstStyle/>
          <a:p>
            <a:pPr marL="457200" indent="-457200" algn="l">
              <a:buFont typeface="Arial" panose="020B0604020202020204" pitchFamily="34" charset="0"/>
              <a:buChar char="•"/>
            </a:pPr>
            <a:r>
              <a:rPr lang="en-GB" sz="2000" dirty="0" smtClean="0"/>
              <a:t>Digest </a:t>
            </a:r>
            <a:r>
              <a:rPr lang="en-GB" sz="2000" dirty="0"/>
              <a:t>authentication is an application of MD5 cryptographic hashing with usage of nonce values to prevent replay attacks</a:t>
            </a:r>
            <a:r>
              <a:rPr lang="en-GB" sz="2000" dirty="0" smtClean="0"/>
              <a:t>.</a:t>
            </a:r>
          </a:p>
          <a:p>
            <a:pPr marL="457200" indent="-457200" algn="l">
              <a:buFont typeface="Arial" panose="020B0604020202020204" pitchFamily="34" charset="0"/>
              <a:buChar char="•"/>
            </a:pPr>
            <a:endParaRPr lang="en-GB" sz="2000" dirty="0"/>
          </a:p>
          <a:p>
            <a:pPr marL="457200" indent="-457200" algn="l">
              <a:buFont typeface="Arial" panose="020B0604020202020204" pitchFamily="34" charset="0"/>
              <a:buChar char="•"/>
            </a:pPr>
            <a:r>
              <a:rPr lang="en-GB" sz="2000" dirty="0" smtClean="0"/>
              <a:t>Designed to be stronger than Basic as it doesn’t send the password in plain text, but rather a hash that is compared on the server end</a:t>
            </a:r>
          </a:p>
          <a:p>
            <a:pPr marL="457200" indent="-457200" algn="l">
              <a:buFont typeface="Arial" panose="020B0604020202020204" pitchFamily="34" charset="0"/>
              <a:buChar char="•"/>
            </a:pPr>
            <a:endParaRPr lang="en-GB" sz="2000" dirty="0"/>
          </a:p>
          <a:p>
            <a:pPr marL="457200" indent="-457200" algn="l">
              <a:buFont typeface="Arial" panose="020B0604020202020204" pitchFamily="34" charset="0"/>
              <a:buChar char="•"/>
            </a:pPr>
            <a:r>
              <a:rPr lang="en-GB" sz="2000" dirty="0" smtClean="0"/>
              <a:t>Sent as a customer authentication header, the values are parsed and verified and if valid the user is logged on.</a:t>
            </a:r>
            <a:endParaRPr lang="en-GB" sz="2000" dirty="0"/>
          </a:p>
        </p:txBody>
      </p:sp>
    </p:spTree>
    <p:extLst>
      <p:ext uri="{BB962C8B-B14F-4D97-AF65-F5344CB8AC3E}">
        <p14:creationId xmlns:p14="http://schemas.microsoft.com/office/powerpoint/2010/main" val="3523138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Digest- Pro’s and Con’s</a:t>
            </a:r>
            <a:endParaRPr lang="en-GB" dirty="0"/>
          </a:p>
        </p:txBody>
      </p:sp>
      <p:sp>
        <p:nvSpPr>
          <p:cNvPr id="3" name="Subtitle 2"/>
          <p:cNvSpPr>
            <a:spLocks noGrp="1"/>
          </p:cNvSpPr>
          <p:nvPr>
            <p:ph type="subTitle" idx="1"/>
          </p:nvPr>
        </p:nvSpPr>
        <p:spPr>
          <a:xfrm>
            <a:off x="611560" y="1366644"/>
            <a:ext cx="8082274" cy="4595951"/>
          </a:xfrm>
        </p:spPr>
        <p:txBody>
          <a:bodyPr>
            <a:normAutofit/>
          </a:bodyPr>
          <a:lstStyle/>
          <a:p>
            <a:pPr marL="457200" indent="-457200" algn="l">
              <a:buFont typeface="Arial" panose="020B0604020202020204" pitchFamily="34" charset="0"/>
              <a:buChar char="•"/>
            </a:pPr>
            <a:r>
              <a:rPr lang="en-GB" sz="2000" dirty="0" smtClean="0"/>
              <a:t>Pro’s</a:t>
            </a:r>
          </a:p>
          <a:p>
            <a:pPr marL="914400" lvl="1" indent="-457200" algn="l">
              <a:buFont typeface="Arial" panose="020B0604020202020204" pitchFamily="34" charset="0"/>
              <a:buChar char="•"/>
            </a:pPr>
            <a:r>
              <a:rPr lang="en-GB" sz="2000" dirty="0" smtClean="0"/>
              <a:t>Better than basic as only a password digest is passed</a:t>
            </a:r>
          </a:p>
          <a:p>
            <a:pPr marL="914400" lvl="1" indent="-457200" algn="l">
              <a:buFont typeface="Arial" panose="020B0604020202020204" pitchFamily="34" charset="0"/>
              <a:buChar char="•"/>
            </a:pPr>
            <a:r>
              <a:rPr lang="en-GB" sz="2000" dirty="0" smtClean="0"/>
              <a:t>Simple to invoke from client script as </a:t>
            </a:r>
            <a:r>
              <a:rPr lang="en-GB" sz="2000" dirty="0" err="1" smtClean="0"/>
              <a:t>javascript</a:t>
            </a:r>
            <a:r>
              <a:rPr lang="en-GB" sz="2000" dirty="0" smtClean="0"/>
              <a:t> can generate MD5</a:t>
            </a:r>
          </a:p>
          <a:p>
            <a:pPr marL="457200" indent="-457200" algn="l">
              <a:buFont typeface="Arial" panose="020B0604020202020204" pitchFamily="34" charset="0"/>
              <a:buChar char="•"/>
            </a:pPr>
            <a:endParaRPr lang="en-GB" sz="2000" dirty="0" smtClean="0"/>
          </a:p>
          <a:p>
            <a:pPr marL="457200" indent="-457200" algn="l">
              <a:buFont typeface="Arial" panose="020B0604020202020204" pitchFamily="34" charset="0"/>
              <a:buChar char="•"/>
            </a:pPr>
            <a:r>
              <a:rPr lang="en-GB" sz="2000" dirty="0" smtClean="0"/>
              <a:t>Con’s</a:t>
            </a:r>
          </a:p>
          <a:p>
            <a:pPr marL="914400" lvl="1" indent="-457200" algn="l">
              <a:buFont typeface="Arial" panose="020B0604020202020204" pitchFamily="34" charset="0"/>
              <a:buChar char="•"/>
            </a:pPr>
            <a:r>
              <a:rPr lang="en-GB" sz="2000" dirty="0" smtClean="0"/>
              <a:t>Requires retrievable passwords so wont work in default DNN 7.0.0+ (unless </a:t>
            </a:r>
            <a:r>
              <a:rPr lang="en-GB" sz="2000" dirty="0" err="1" smtClean="0"/>
              <a:t>passwordFormat</a:t>
            </a:r>
            <a:r>
              <a:rPr lang="en-GB" sz="2000" dirty="0" smtClean="0"/>
              <a:t> changed)</a:t>
            </a:r>
          </a:p>
          <a:p>
            <a:pPr marL="914400" lvl="1" indent="-457200" algn="l">
              <a:buFont typeface="Arial" panose="020B0604020202020204" pitchFamily="34" charset="0"/>
              <a:buChar char="•"/>
            </a:pPr>
            <a:r>
              <a:rPr lang="en-GB" sz="2000" dirty="0" smtClean="0"/>
              <a:t>Wont work in FIPS environment</a:t>
            </a:r>
          </a:p>
          <a:p>
            <a:pPr marL="914400" lvl="1" indent="-457200" algn="l">
              <a:buFont typeface="Arial" panose="020B0604020202020204" pitchFamily="34" charset="0"/>
              <a:buChar char="•"/>
            </a:pPr>
            <a:r>
              <a:rPr lang="en-GB" sz="2000" dirty="0" smtClean="0"/>
              <a:t>MD5 is easily </a:t>
            </a:r>
            <a:r>
              <a:rPr lang="en-GB" sz="2000" dirty="0" err="1" smtClean="0"/>
              <a:t>crackable</a:t>
            </a:r>
            <a:endParaRPr lang="en-GB" sz="2000" dirty="0" smtClean="0"/>
          </a:p>
          <a:p>
            <a:pPr marL="914400" lvl="1" indent="-457200" algn="l">
              <a:buFont typeface="Arial" panose="020B0604020202020204" pitchFamily="34" charset="0"/>
              <a:buChar char="•"/>
            </a:pPr>
            <a:r>
              <a:rPr lang="en-GB" sz="2000" dirty="0" smtClean="0"/>
              <a:t>Username is still clear</a:t>
            </a:r>
          </a:p>
          <a:p>
            <a:pPr marL="914400" lvl="1" indent="-457200" algn="l">
              <a:buFont typeface="Arial" panose="020B0604020202020204" pitchFamily="34" charset="0"/>
              <a:buChar char="•"/>
            </a:pPr>
            <a:r>
              <a:rPr lang="en-GB" sz="2000" dirty="0" smtClean="0"/>
              <a:t>Really needs TLS to be viable</a:t>
            </a:r>
          </a:p>
          <a:p>
            <a:pPr marL="914400" lvl="1" indent="-457200" algn="l">
              <a:buFont typeface="Arial" panose="020B0604020202020204" pitchFamily="34" charset="0"/>
              <a:buChar char="•"/>
            </a:pPr>
            <a:endParaRPr lang="en-GB" sz="2000" dirty="0" smtClean="0"/>
          </a:p>
          <a:p>
            <a:pPr marL="457200" indent="-457200" algn="l">
              <a:buFont typeface="Arial" panose="020B0604020202020204" pitchFamily="34" charset="0"/>
              <a:buChar char="•"/>
            </a:pPr>
            <a:endParaRPr lang="en-GB" sz="2000" dirty="0" smtClean="0"/>
          </a:p>
          <a:p>
            <a:pPr algn="l"/>
            <a:endParaRPr lang="en-GB" sz="2000" dirty="0"/>
          </a:p>
        </p:txBody>
      </p:sp>
    </p:spTree>
    <p:extLst>
      <p:ext uri="{BB962C8B-B14F-4D97-AF65-F5344CB8AC3E}">
        <p14:creationId xmlns:p14="http://schemas.microsoft.com/office/powerpoint/2010/main" val="1502280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031775"/>
          </a:xfrm>
        </p:spPr>
        <p:txBody>
          <a:bodyPr anchor="t"/>
          <a:lstStyle/>
          <a:p>
            <a:r>
              <a:rPr lang="en-GB" dirty="0" err="1" smtClean="0"/>
              <a:t>WebForms</a:t>
            </a:r>
            <a:r>
              <a:rPr lang="en-GB" dirty="0" smtClean="0"/>
              <a:t> Authentication</a:t>
            </a:r>
            <a:endParaRPr lang="en-GB" dirty="0"/>
          </a:p>
        </p:txBody>
      </p:sp>
      <p:sp>
        <p:nvSpPr>
          <p:cNvPr id="3" name="Subtitle 2"/>
          <p:cNvSpPr>
            <a:spLocks noGrp="1"/>
          </p:cNvSpPr>
          <p:nvPr>
            <p:ph type="subTitle" idx="1"/>
          </p:nvPr>
        </p:nvSpPr>
        <p:spPr>
          <a:xfrm>
            <a:off x="1349821" y="1772816"/>
            <a:ext cx="7362194" cy="1752600"/>
          </a:xfrm>
        </p:spPr>
        <p:txBody>
          <a:bodyPr>
            <a:noAutofit/>
          </a:bodyPr>
          <a:lstStyle/>
          <a:p>
            <a:pPr marL="457200" indent="-457200" algn="l">
              <a:buFont typeface="Arial" panose="020B0604020202020204" pitchFamily="34" charset="0"/>
              <a:buChar char="•"/>
            </a:pPr>
            <a:r>
              <a:rPr lang="en-GB" sz="2000" dirty="0" smtClean="0"/>
              <a:t>The standard forms authentication cookie based authentication. </a:t>
            </a:r>
          </a:p>
          <a:p>
            <a:pPr marL="457200" indent="-457200" algn="l">
              <a:buFont typeface="Arial" panose="020B0604020202020204" pitchFamily="34" charset="0"/>
              <a:buChar char="•"/>
            </a:pPr>
            <a:r>
              <a:rPr lang="en-GB" sz="2000" dirty="0" smtClean="0"/>
              <a:t>Also act’s to correctly “login” authenticated principles</a:t>
            </a:r>
          </a:p>
          <a:p>
            <a:pPr marL="457200" indent="-457200" algn="l">
              <a:buFont typeface="Arial" panose="020B0604020202020204" pitchFamily="34" charset="0"/>
              <a:buChar char="•"/>
            </a:pPr>
            <a:endParaRPr lang="en-GB" sz="2000" dirty="0"/>
          </a:p>
          <a:p>
            <a:pPr marL="457200" indent="-457200" algn="l">
              <a:buFont typeface="Arial" panose="020B0604020202020204" pitchFamily="34" charset="0"/>
              <a:buChar char="•"/>
            </a:pPr>
            <a:r>
              <a:rPr lang="en-GB" sz="2000" dirty="0" smtClean="0"/>
              <a:t>Note: remote client’s can utilise this by storing cookies in a container and “scraping” the relevant page to ensure event validation is in place.</a:t>
            </a:r>
            <a:endParaRPr lang="en-GB" sz="2000" dirty="0"/>
          </a:p>
        </p:txBody>
      </p:sp>
    </p:spTree>
    <p:extLst>
      <p:ext uri="{BB962C8B-B14F-4D97-AF65-F5344CB8AC3E}">
        <p14:creationId xmlns:p14="http://schemas.microsoft.com/office/powerpoint/2010/main" val="3442642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What’s coming in 8.0</a:t>
            </a:r>
            <a:endParaRPr lang="en-GB" dirty="0"/>
          </a:p>
        </p:txBody>
      </p:sp>
      <p:sp>
        <p:nvSpPr>
          <p:cNvPr id="3" name="Subtitle 2"/>
          <p:cNvSpPr>
            <a:spLocks noGrp="1"/>
          </p:cNvSpPr>
          <p:nvPr>
            <p:ph type="subTitle" idx="1"/>
          </p:nvPr>
        </p:nvSpPr>
        <p:spPr>
          <a:xfrm>
            <a:off x="1907704" y="1353328"/>
            <a:ext cx="6560234" cy="4595951"/>
          </a:xfrm>
        </p:spPr>
        <p:txBody>
          <a:bodyPr>
            <a:normAutofit/>
          </a:bodyPr>
          <a:lstStyle/>
          <a:p>
            <a:pPr algn="l"/>
            <a:r>
              <a:rPr lang="en-GB" sz="2000" dirty="0" smtClean="0"/>
              <a:t>8.0.0 now uses </a:t>
            </a:r>
            <a:r>
              <a:rPr lang="en-GB" sz="2000" dirty="0" err="1" smtClean="0"/>
              <a:t>WebAPI</a:t>
            </a:r>
            <a:r>
              <a:rPr lang="en-GB" sz="2000" dirty="0" smtClean="0"/>
              <a:t> 2.1 which allows us to utilise Authentication Attributes</a:t>
            </a:r>
          </a:p>
          <a:p>
            <a:pPr algn="l"/>
            <a:endParaRPr lang="en-GB" sz="2000" dirty="0" smtClean="0"/>
          </a:p>
          <a:p>
            <a:pPr algn="l"/>
            <a:r>
              <a:rPr lang="en-GB" sz="2000" dirty="0" smtClean="0"/>
              <a:t>8.0.0 will ship with two new ones</a:t>
            </a:r>
          </a:p>
          <a:p>
            <a:pPr marL="457200" indent="-457200" algn="l">
              <a:buFont typeface="Arial" panose="020B0604020202020204" pitchFamily="34" charset="0"/>
              <a:buChar char="•"/>
            </a:pPr>
            <a:r>
              <a:rPr lang="en-GB" sz="2000" dirty="0" smtClean="0"/>
              <a:t>HMAC</a:t>
            </a:r>
          </a:p>
          <a:p>
            <a:pPr marL="457200" indent="-457200" algn="l">
              <a:buFont typeface="Arial" panose="020B0604020202020204" pitchFamily="34" charset="0"/>
              <a:buChar char="•"/>
            </a:pPr>
            <a:r>
              <a:rPr lang="en-GB" sz="2000" dirty="0" smtClean="0"/>
              <a:t>OAUTH 2.0</a:t>
            </a:r>
            <a:endParaRPr lang="en-GB" sz="2000" dirty="0"/>
          </a:p>
          <a:p>
            <a:pPr marL="457200" indent="-457200" algn="l">
              <a:buFont typeface="Arial" panose="020B0604020202020204" pitchFamily="34" charset="0"/>
              <a:buChar char="•"/>
            </a:pPr>
            <a:endParaRPr lang="en-GB" sz="2000" dirty="0" smtClean="0"/>
          </a:p>
          <a:p>
            <a:pPr marL="457200" indent="-457200" algn="l">
              <a:buFont typeface="Arial" panose="020B0604020202020204" pitchFamily="34" charset="0"/>
              <a:buChar char="•"/>
            </a:pPr>
            <a:r>
              <a:rPr lang="en-GB" sz="2000" dirty="0" smtClean="0"/>
              <a:t>An easy extension point for new authentication methods.</a:t>
            </a:r>
          </a:p>
          <a:p>
            <a:pPr marL="457200" indent="-457200" algn="l">
              <a:buFont typeface="Arial" panose="020B0604020202020204" pitchFamily="34" charset="0"/>
              <a:buChar char="•"/>
            </a:pPr>
            <a:r>
              <a:rPr lang="en-GB" sz="2000" dirty="0" smtClean="0"/>
              <a:t>As authentication happens before authorization, it can reuse existing authorization attributes (where applicable to </a:t>
            </a:r>
            <a:r>
              <a:rPr lang="en-GB" sz="2000" dirty="0" err="1" smtClean="0"/>
              <a:t>auth</a:t>
            </a:r>
            <a:r>
              <a:rPr lang="en-GB" sz="2000" dirty="0" smtClean="0"/>
              <a:t> scheme)</a:t>
            </a:r>
            <a:endParaRPr lang="en-GB" sz="2000" dirty="0"/>
          </a:p>
        </p:txBody>
      </p:sp>
    </p:spTree>
    <p:extLst>
      <p:ext uri="{BB962C8B-B14F-4D97-AF65-F5344CB8AC3E}">
        <p14:creationId xmlns:p14="http://schemas.microsoft.com/office/powerpoint/2010/main" val="4201612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HMAC Authentication</a:t>
            </a:r>
            <a:endParaRPr lang="en-GB" dirty="0"/>
          </a:p>
        </p:txBody>
      </p:sp>
      <p:sp>
        <p:nvSpPr>
          <p:cNvPr id="3" name="Subtitle 2"/>
          <p:cNvSpPr>
            <a:spLocks noGrp="1"/>
          </p:cNvSpPr>
          <p:nvPr>
            <p:ph type="subTitle" idx="1"/>
          </p:nvPr>
        </p:nvSpPr>
        <p:spPr/>
        <p:txBody>
          <a:bodyPr>
            <a:normAutofit/>
          </a:bodyPr>
          <a:lstStyle/>
          <a:p>
            <a:endParaRPr lang="en-GB" dirty="0"/>
          </a:p>
        </p:txBody>
      </p:sp>
    </p:spTree>
    <p:extLst>
      <p:ext uri="{BB962C8B-B14F-4D97-AF65-F5344CB8AC3E}">
        <p14:creationId xmlns:p14="http://schemas.microsoft.com/office/powerpoint/2010/main" val="879829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HMAC- How it works?</a:t>
            </a:r>
            <a:endParaRPr lang="en-GB" dirty="0"/>
          </a:p>
        </p:txBody>
      </p:sp>
      <p:sp>
        <p:nvSpPr>
          <p:cNvPr id="3" name="Subtitle 2"/>
          <p:cNvSpPr>
            <a:spLocks noGrp="1"/>
          </p:cNvSpPr>
          <p:nvPr>
            <p:ph type="subTitle" idx="1"/>
          </p:nvPr>
        </p:nvSpPr>
        <p:spPr>
          <a:xfrm>
            <a:off x="611560" y="1366644"/>
            <a:ext cx="8082274" cy="4595951"/>
          </a:xfrm>
        </p:spPr>
        <p:txBody>
          <a:bodyPr>
            <a:normAutofit/>
          </a:bodyPr>
          <a:lstStyle/>
          <a:p>
            <a:pPr algn="l"/>
            <a:r>
              <a:rPr lang="en-GB" sz="2000" dirty="0"/>
              <a:t>Mechanism for calculating a MAC using a hash function with a shared “secret” </a:t>
            </a:r>
            <a:r>
              <a:rPr lang="en-GB" sz="2000" dirty="0" smtClean="0"/>
              <a:t>key.</a:t>
            </a:r>
            <a:endParaRPr lang="en-GB" sz="2000" dirty="0"/>
          </a:p>
          <a:p>
            <a:pPr algn="l"/>
            <a:endParaRPr lang="en-GB" sz="2000" dirty="0" smtClean="0"/>
          </a:p>
          <a:p>
            <a:pPr algn="l"/>
            <a:r>
              <a:rPr lang="en-GB" sz="2000" dirty="0" smtClean="0"/>
              <a:t>In </a:t>
            </a:r>
            <a:r>
              <a:rPr lang="en-GB" sz="2000" dirty="0"/>
              <a:t>cryptography, a keyed-hash message authentication code (HMAC) is a specific construction for calculating a message authentication code (MAC) involving a cryptographic hash function in combination with a secret cryptographic key. </a:t>
            </a:r>
            <a:endParaRPr lang="en-GB" sz="2000" dirty="0" smtClean="0"/>
          </a:p>
          <a:p>
            <a:pPr algn="l"/>
            <a:endParaRPr lang="en-GB" sz="2000" dirty="0"/>
          </a:p>
          <a:p>
            <a:pPr algn="l"/>
            <a:r>
              <a:rPr lang="en-GB" sz="2000" dirty="0" smtClean="0"/>
              <a:t>As </a:t>
            </a:r>
            <a:r>
              <a:rPr lang="en-GB" sz="2000" dirty="0"/>
              <a:t>with any MAC, it may be used to simultaneously verify both the data integrity and the authentication of a message</a:t>
            </a:r>
            <a:r>
              <a:rPr lang="en-GB" sz="2000" dirty="0" smtClean="0"/>
              <a:t>.</a:t>
            </a:r>
          </a:p>
          <a:p>
            <a:pPr marL="457200" indent="-457200" algn="l">
              <a:buFont typeface="Arial" panose="020B0604020202020204" pitchFamily="34" charset="0"/>
              <a:buChar char="•"/>
            </a:pPr>
            <a:endParaRPr lang="en-GB" sz="2000" dirty="0" smtClean="0"/>
          </a:p>
          <a:p>
            <a:pPr algn="l"/>
            <a:endParaRPr lang="en-GB" sz="2000" dirty="0"/>
          </a:p>
        </p:txBody>
      </p:sp>
    </p:spTree>
    <p:extLst>
      <p:ext uri="{BB962C8B-B14F-4D97-AF65-F5344CB8AC3E}">
        <p14:creationId xmlns:p14="http://schemas.microsoft.com/office/powerpoint/2010/main" val="1002922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751855"/>
          </a:xfrm>
        </p:spPr>
        <p:txBody>
          <a:bodyPr anchor="t"/>
          <a:lstStyle/>
          <a:p>
            <a:r>
              <a:rPr lang="en-GB" dirty="0" smtClean="0"/>
              <a:t>HMAC –integrity &amp; authenticity</a:t>
            </a:r>
            <a:endParaRPr lang="en-GB" dirty="0"/>
          </a:p>
        </p:txBody>
      </p:sp>
      <p:sp>
        <p:nvSpPr>
          <p:cNvPr id="3" name="Subtitle 2"/>
          <p:cNvSpPr>
            <a:spLocks noGrp="1"/>
          </p:cNvSpPr>
          <p:nvPr>
            <p:ph type="subTitle" idx="1"/>
          </p:nvPr>
        </p:nvSpPr>
        <p:spPr>
          <a:xfrm>
            <a:off x="683568" y="2132856"/>
            <a:ext cx="8010266" cy="4320480"/>
          </a:xfrm>
        </p:spPr>
        <p:txBody>
          <a:bodyPr>
            <a:normAutofit/>
          </a:bodyPr>
          <a:lstStyle/>
          <a:p>
            <a:pPr marL="457200" indent="-457200" algn="l">
              <a:buFont typeface="Arial" panose="020B0604020202020204" pitchFamily="34" charset="0"/>
              <a:buChar char="•"/>
            </a:pPr>
            <a:r>
              <a:rPr lang="en-GB" sz="2000" b="1" dirty="0"/>
              <a:t>An altered message can cause the message recipient to behave in an unintended and undesired way</a:t>
            </a:r>
            <a:r>
              <a:rPr lang="en-GB" sz="2000" dirty="0"/>
              <a:t>. The message recipient should verify that the incoming message has not been tampered </a:t>
            </a:r>
            <a:r>
              <a:rPr lang="en-GB" sz="2000" dirty="0" smtClean="0"/>
              <a:t>with.</a:t>
            </a:r>
          </a:p>
          <a:p>
            <a:pPr marL="457200" indent="-457200" algn="l">
              <a:buFont typeface="Arial" panose="020B0604020202020204" pitchFamily="34" charset="0"/>
              <a:buChar char="•"/>
            </a:pPr>
            <a:endParaRPr lang="en-GB" sz="2000" dirty="0" smtClean="0"/>
          </a:p>
          <a:p>
            <a:pPr marL="457200" indent="-457200" algn="l">
              <a:buFont typeface="Arial" panose="020B0604020202020204" pitchFamily="34" charset="0"/>
              <a:buChar char="•"/>
            </a:pPr>
            <a:r>
              <a:rPr lang="en-GB" sz="2000" dirty="0" smtClean="0"/>
              <a:t>A</a:t>
            </a:r>
            <a:r>
              <a:rPr lang="en-GB" sz="2000" b="1" dirty="0" smtClean="0"/>
              <a:t>n </a:t>
            </a:r>
            <a:r>
              <a:rPr lang="en-GB" sz="2000" b="1" dirty="0"/>
              <a:t>attacker could pose as a legitimate sender and send falsified messages</a:t>
            </a:r>
            <a:r>
              <a:rPr lang="en-GB" sz="2000" dirty="0"/>
              <a:t>. The message recipient should verify that incoming messages originated from a legitimate </a:t>
            </a:r>
            <a:r>
              <a:rPr lang="en-GB" sz="2000" dirty="0" smtClean="0"/>
              <a:t>sender.</a:t>
            </a:r>
          </a:p>
          <a:p>
            <a:pPr marL="457200" indent="-457200" algn="l">
              <a:buFont typeface="Arial" panose="020B0604020202020204" pitchFamily="34" charset="0"/>
              <a:buChar char="•"/>
            </a:pPr>
            <a:endParaRPr lang="en-GB" sz="2000" b="1" dirty="0" smtClean="0"/>
          </a:p>
          <a:p>
            <a:pPr marL="457200" indent="-457200" algn="l">
              <a:buFont typeface="Arial" panose="020B0604020202020204" pitchFamily="34" charset="0"/>
              <a:buChar char="•"/>
            </a:pPr>
            <a:r>
              <a:rPr lang="en-GB" sz="2000" b="1" dirty="0" smtClean="0"/>
              <a:t>Due to requests being verifiable there is no need to worry about cross-site request forgery.</a:t>
            </a:r>
            <a:endParaRPr lang="en-GB" sz="2000" dirty="0"/>
          </a:p>
          <a:p>
            <a:pPr algn="l"/>
            <a:endParaRPr lang="en-GB" sz="2000" dirty="0"/>
          </a:p>
        </p:txBody>
      </p:sp>
    </p:spTree>
    <p:extLst>
      <p:ext uri="{BB962C8B-B14F-4D97-AF65-F5344CB8AC3E}">
        <p14:creationId xmlns:p14="http://schemas.microsoft.com/office/powerpoint/2010/main" val="2475876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a:t>HMAC- How it works?</a:t>
            </a:r>
          </a:p>
        </p:txBody>
      </p:sp>
      <p:sp>
        <p:nvSpPr>
          <p:cNvPr id="3" name="Subtitle 2"/>
          <p:cNvSpPr>
            <a:spLocks noGrp="1"/>
          </p:cNvSpPr>
          <p:nvPr>
            <p:ph type="subTitle" idx="1"/>
          </p:nvPr>
        </p:nvSpPr>
        <p:spPr>
          <a:xfrm>
            <a:off x="2051720" y="1484784"/>
            <a:ext cx="6560234" cy="1752600"/>
          </a:xfrm>
        </p:spPr>
        <p:txBody>
          <a:bodyPr>
            <a:normAutofit/>
          </a:bodyPr>
          <a:lstStyle/>
          <a:p>
            <a:pPr algn="l"/>
            <a:r>
              <a:rPr lang="en-GB" sz="2000" dirty="0" smtClean="0"/>
              <a:t>We use a symmetric signature i.e. a single shared “secret” key, rather than an asymmetric signature (which would require a public/private key pair)</a:t>
            </a:r>
          </a:p>
          <a:p>
            <a:pPr algn="l"/>
            <a:r>
              <a:rPr lang="en-GB" sz="2000" dirty="0" smtClean="0"/>
              <a:t> </a:t>
            </a:r>
            <a:endParaRPr lang="en-GB" sz="2000" dirty="0"/>
          </a:p>
        </p:txBody>
      </p:sp>
      <p:pic>
        <p:nvPicPr>
          <p:cNvPr id="2050" name="Picture 2" descr="Ff648434.ch2_doa_f01(en-us,PandP.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501008"/>
            <a:ext cx="4152900" cy="208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3776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a:t>HMAC- How it works?</a:t>
            </a:r>
          </a:p>
        </p:txBody>
      </p:sp>
      <p:sp>
        <p:nvSpPr>
          <p:cNvPr id="3" name="Subtitle 2"/>
          <p:cNvSpPr>
            <a:spLocks noGrp="1"/>
          </p:cNvSpPr>
          <p:nvPr>
            <p:ph type="subTitle" idx="1"/>
          </p:nvPr>
        </p:nvSpPr>
        <p:spPr>
          <a:xfrm>
            <a:off x="611560" y="1340768"/>
            <a:ext cx="8082274" cy="3231232"/>
          </a:xfrm>
        </p:spPr>
        <p:txBody>
          <a:bodyPr>
            <a:noAutofit/>
          </a:bodyPr>
          <a:lstStyle/>
          <a:p>
            <a:pPr algn="l"/>
            <a:r>
              <a:rPr lang="en-GB" sz="2000" dirty="0" smtClean="0"/>
              <a:t>Add a custom authorization header that contains the </a:t>
            </a:r>
            <a:r>
              <a:rPr lang="en-GB" sz="2000" dirty="0" err="1" smtClean="0"/>
              <a:t>AppID</a:t>
            </a:r>
            <a:r>
              <a:rPr lang="en-GB" sz="2000" dirty="0" smtClean="0"/>
              <a:t>, message signature, nonce and timestamp.</a:t>
            </a:r>
          </a:p>
          <a:p>
            <a:pPr algn="l"/>
            <a:endParaRPr lang="en-GB" sz="2000" dirty="0" smtClean="0"/>
          </a:p>
          <a:p>
            <a:pPr algn="l"/>
            <a:r>
              <a:rPr lang="en-GB" sz="2000" dirty="0" smtClean="0"/>
              <a:t>The nonce is a unique value and specifically to stop replay attacks (unlike digest where it may be a simple timestamp). </a:t>
            </a:r>
            <a:r>
              <a:rPr lang="en-GB" sz="2000" dirty="0"/>
              <a:t>DNN will cache this nonce value for 5 minutes and any attempt to replay a request with a previously used nonce will fail.</a:t>
            </a:r>
            <a:endParaRPr lang="en-GB" sz="2000" dirty="0" smtClean="0"/>
          </a:p>
          <a:p>
            <a:pPr algn="l"/>
            <a:endParaRPr lang="en-GB" sz="2000" dirty="0" smtClean="0"/>
          </a:p>
          <a:p>
            <a:pPr algn="l"/>
            <a:r>
              <a:rPr lang="en-GB" sz="2000" dirty="0" smtClean="0"/>
              <a:t>The timestamp is a </a:t>
            </a:r>
            <a:r>
              <a:rPr lang="en-GB" sz="2000" dirty="0" err="1"/>
              <a:t>unix</a:t>
            </a:r>
            <a:r>
              <a:rPr lang="en-GB" sz="2000" dirty="0"/>
              <a:t> timestamp is generated and used as part of the key. The server evaluates when it is processing it that it is within a predetermined timeframe</a:t>
            </a:r>
            <a:r>
              <a:rPr lang="en-GB" sz="2000" dirty="0" smtClean="0"/>
              <a:t>.</a:t>
            </a:r>
          </a:p>
          <a:p>
            <a:pPr algn="l"/>
            <a:endParaRPr lang="en-GB" sz="2000" dirty="0" smtClean="0"/>
          </a:p>
          <a:p>
            <a:pPr algn="l"/>
            <a:r>
              <a:rPr lang="en-GB" sz="2000" dirty="0" smtClean="0"/>
              <a:t>The </a:t>
            </a:r>
            <a:r>
              <a:rPr lang="en-GB" sz="2000" dirty="0" err="1" smtClean="0"/>
              <a:t>AppId</a:t>
            </a:r>
            <a:r>
              <a:rPr lang="en-GB" sz="2000" dirty="0" smtClean="0"/>
              <a:t> will be used to look up the </a:t>
            </a:r>
            <a:r>
              <a:rPr lang="en-GB" sz="2000" dirty="0" err="1" smtClean="0"/>
              <a:t>AppSecret</a:t>
            </a:r>
            <a:r>
              <a:rPr lang="en-GB" sz="2000" dirty="0" smtClean="0"/>
              <a:t> associated with that account and attempt to parse/validate the signature.</a:t>
            </a:r>
            <a:endParaRPr lang="en-GB" sz="2000" dirty="0"/>
          </a:p>
        </p:txBody>
      </p:sp>
    </p:spTree>
    <p:extLst>
      <p:ext uri="{BB962C8B-B14F-4D97-AF65-F5344CB8AC3E}">
        <p14:creationId xmlns:p14="http://schemas.microsoft.com/office/powerpoint/2010/main" val="3909996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Cathal Connolly</a:t>
            </a:r>
            <a:endParaRPr lang="de-DE" dirty="0"/>
          </a:p>
        </p:txBody>
      </p:sp>
      <p:sp>
        <p:nvSpPr>
          <p:cNvPr id="3" name="Textplatzhalter 2"/>
          <p:cNvSpPr>
            <a:spLocks noGrp="1"/>
          </p:cNvSpPr>
          <p:nvPr>
            <p:ph type="body" sz="quarter" idx="13"/>
          </p:nvPr>
        </p:nvSpPr>
        <p:spPr/>
        <p:txBody>
          <a:bodyPr>
            <a:normAutofit fontScale="70000" lnSpcReduction="20000"/>
          </a:bodyPr>
          <a:lstStyle/>
          <a:p>
            <a:r>
              <a:rPr lang="de-DE" dirty="0" smtClean="0"/>
              <a:t>Senior Engineer DNN Corporation</a:t>
            </a:r>
          </a:p>
          <a:p>
            <a:r>
              <a:rPr lang="de-DE" dirty="0" smtClean="0"/>
              <a:t>Head of the security team</a:t>
            </a:r>
          </a:p>
          <a:p>
            <a:r>
              <a:rPr lang="de-DE" smtClean="0"/>
              <a:t>Asp.net MVP</a:t>
            </a:r>
            <a:endParaRPr lang="de-DE" dirty="0"/>
          </a:p>
        </p:txBody>
      </p:sp>
    </p:spTree>
    <p:extLst>
      <p:ext uri="{BB962C8B-B14F-4D97-AF65-F5344CB8AC3E}">
        <p14:creationId xmlns:p14="http://schemas.microsoft.com/office/powerpoint/2010/main" val="3925919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HMAC- Pro’s and Con’s</a:t>
            </a:r>
            <a:endParaRPr lang="en-GB" dirty="0"/>
          </a:p>
        </p:txBody>
      </p:sp>
      <p:sp>
        <p:nvSpPr>
          <p:cNvPr id="3" name="Subtitle 2"/>
          <p:cNvSpPr>
            <a:spLocks noGrp="1"/>
          </p:cNvSpPr>
          <p:nvPr>
            <p:ph type="subTitle" idx="1"/>
          </p:nvPr>
        </p:nvSpPr>
        <p:spPr>
          <a:xfrm>
            <a:off x="611560" y="1366644"/>
            <a:ext cx="8082274" cy="4595951"/>
          </a:xfrm>
        </p:spPr>
        <p:txBody>
          <a:bodyPr>
            <a:normAutofit/>
          </a:bodyPr>
          <a:lstStyle/>
          <a:p>
            <a:pPr marL="457200" indent="-457200" algn="l">
              <a:buFont typeface="Arial" panose="020B0604020202020204" pitchFamily="34" charset="0"/>
              <a:buChar char="•"/>
            </a:pPr>
            <a:r>
              <a:rPr lang="en-GB" sz="2000" dirty="0" smtClean="0"/>
              <a:t>Pro’s</a:t>
            </a:r>
          </a:p>
          <a:p>
            <a:pPr marL="914400" lvl="1" indent="-457200" algn="l">
              <a:buFont typeface="Arial" panose="020B0604020202020204" pitchFamily="34" charset="0"/>
              <a:buChar char="•"/>
            </a:pPr>
            <a:r>
              <a:rPr lang="en-GB" sz="2000" dirty="0" smtClean="0"/>
              <a:t>No requirement for TLS</a:t>
            </a:r>
          </a:p>
          <a:p>
            <a:pPr marL="914400" lvl="1" indent="-457200" algn="l">
              <a:buFont typeface="Arial" panose="020B0604020202020204" pitchFamily="34" charset="0"/>
              <a:buChar char="•"/>
            </a:pPr>
            <a:r>
              <a:rPr lang="en-GB" sz="2000" dirty="0" smtClean="0"/>
              <a:t>No sensitive data is viewable</a:t>
            </a:r>
          </a:p>
          <a:p>
            <a:pPr marL="914400" lvl="1" indent="-457200" algn="l">
              <a:buFont typeface="Arial" panose="020B0604020202020204" pitchFamily="34" charset="0"/>
              <a:buChar char="•"/>
            </a:pPr>
            <a:r>
              <a:rPr lang="en-GB" sz="2000" dirty="0" smtClean="0"/>
              <a:t>Mechanism also verifies integrity as well as authentication.</a:t>
            </a:r>
          </a:p>
          <a:p>
            <a:pPr marL="914400" lvl="1" indent="-457200" algn="l">
              <a:buFont typeface="Arial" panose="020B0604020202020204" pitchFamily="34" charset="0"/>
              <a:buChar char="•"/>
            </a:pPr>
            <a:r>
              <a:rPr lang="en-GB" sz="2000" dirty="0"/>
              <a:t>Choice of hashing algorithm (MD5, SHA1, SHA256) – DNN’s implementation is SHA256 to maximise security and allow it to work in a FIPS environment</a:t>
            </a:r>
          </a:p>
          <a:p>
            <a:pPr marL="914400" lvl="1" indent="-457200" algn="l">
              <a:buFont typeface="Arial" panose="020B0604020202020204" pitchFamily="34" charset="0"/>
              <a:buChar char="•"/>
            </a:pPr>
            <a:endParaRPr lang="en-GB" sz="2000" dirty="0" smtClean="0"/>
          </a:p>
          <a:p>
            <a:pPr marL="457200" indent="-457200" algn="l">
              <a:buFont typeface="Arial" panose="020B0604020202020204" pitchFamily="34" charset="0"/>
              <a:buChar char="•"/>
            </a:pPr>
            <a:r>
              <a:rPr lang="en-GB" sz="2000" dirty="0" smtClean="0"/>
              <a:t>Con’s</a:t>
            </a:r>
          </a:p>
          <a:p>
            <a:pPr marL="914400" lvl="1" indent="-457200" algn="l">
              <a:buFont typeface="Arial" panose="020B0604020202020204" pitchFamily="34" charset="0"/>
              <a:buChar char="•"/>
            </a:pPr>
            <a:r>
              <a:rPr lang="en-GB" sz="2000" dirty="0" smtClean="0"/>
              <a:t>Requires </a:t>
            </a:r>
            <a:r>
              <a:rPr lang="en-GB" sz="2000" dirty="0" err="1" smtClean="0"/>
              <a:t>AppId</a:t>
            </a:r>
            <a:r>
              <a:rPr lang="en-GB" sz="2000" dirty="0" smtClean="0"/>
              <a:t> and </a:t>
            </a:r>
            <a:r>
              <a:rPr lang="en-GB" sz="2000" dirty="0" err="1" smtClean="0"/>
              <a:t>AppSecret</a:t>
            </a:r>
            <a:r>
              <a:rPr lang="en-GB" sz="2000" dirty="0" smtClean="0"/>
              <a:t> to be generated and added to the remote application</a:t>
            </a:r>
          </a:p>
          <a:p>
            <a:pPr algn="l"/>
            <a:endParaRPr lang="en-GB" sz="2000" dirty="0"/>
          </a:p>
        </p:txBody>
      </p:sp>
    </p:spTree>
    <p:extLst>
      <p:ext uri="{BB962C8B-B14F-4D97-AF65-F5344CB8AC3E}">
        <p14:creationId xmlns:p14="http://schemas.microsoft.com/office/powerpoint/2010/main" val="2948348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HMAC Authentication</a:t>
            </a:r>
            <a:endParaRPr lang="en-GB" dirty="0"/>
          </a:p>
        </p:txBody>
      </p:sp>
      <p:sp>
        <p:nvSpPr>
          <p:cNvPr id="3" name="Subtitle 2"/>
          <p:cNvSpPr>
            <a:spLocks noGrp="1"/>
          </p:cNvSpPr>
          <p:nvPr>
            <p:ph type="subTitle" idx="1"/>
          </p:nvPr>
        </p:nvSpPr>
        <p:spPr/>
        <p:txBody>
          <a:bodyPr/>
          <a:lstStyle/>
          <a:p>
            <a:r>
              <a:rPr lang="en-GB" dirty="0" smtClean="0"/>
              <a:t>DEMO</a:t>
            </a:r>
            <a:endParaRPr lang="en-GB" dirty="0"/>
          </a:p>
        </p:txBody>
      </p:sp>
    </p:spTree>
    <p:extLst>
      <p:ext uri="{BB962C8B-B14F-4D97-AF65-F5344CB8AC3E}">
        <p14:creationId xmlns:p14="http://schemas.microsoft.com/office/powerpoint/2010/main" val="429107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OAUTH Authentication</a:t>
            </a:r>
            <a:endParaRPr lang="en-GB" dirty="0"/>
          </a:p>
        </p:txBody>
      </p:sp>
      <p:sp>
        <p:nvSpPr>
          <p:cNvPr id="3" name="Subtitle 2"/>
          <p:cNvSpPr>
            <a:spLocks noGrp="1"/>
          </p:cNvSpPr>
          <p:nvPr>
            <p:ph type="subTitle" idx="1"/>
          </p:nvPr>
        </p:nvSpPr>
        <p:spPr/>
        <p:txBody>
          <a:bodyPr>
            <a:normAutofit fontScale="70000" lnSpcReduction="20000"/>
          </a:bodyPr>
          <a:lstStyle/>
          <a:p>
            <a:pPr algn="l"/>
            <a:r>
              <a:rPr lang="en-GB" dirty="0"/>
              <a:t>Not OAUTH Client support – this already exists and is leveraged by a number of </a:t>
            </a:r>
            <a:r>
              <a:rPr lang="en-GB" dirty="0" smtClean="0"/>
              <a:t>authentication </a:t>
            </a:r>
            <a:r>
              <a:rPr lang="en-GB" dirty="0"/>
              <a:t>providers.</a:t>
            </a:r>
          </a:p>
          <a:p>
            <a:pPr algn="l"/>
            <a:endParaRPr lang="en-GB" dirty="0"/>
          </a:p>
          <a:p>
            <a:pPr algn="l"/>
            <a:r>
              <a:rPr lang="en-GB" dirty="0"/>
              <a:t>8.0.0 will be adding OAUTH Server support.</a:t>
            </a:r>
          </a:p>
          <a:p>
            <a:endParaRPr lang="en-GB" dirty="0"/>
          </a:p>
        </p:txBody>
      </p:sp>
    </p:spTree>
    <p:extLst>
      <p:ext uri="{BB962C8B-B14F-4D97-AF65-F5344CB8AC3E}">
        <p14:creationId xmlns:p14="http://schemas.microsoft.com/office/powerpoint/2010/main" val="358704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887759"/>
          </a:xfrm>
        </p:spPr>
        <p:txBody>
          <a:bodyPr anchor="t">
            <a:normAutofit/>
          </a:bodyPr>
          <a:lstStyle/>
          <a:p>
            <a:pPr algn="l"/>
            <a:r>
              <a:rPr lang="en-GB" sz="4400" dirty="0" smtClean="0"/>
              <a:t>Authorization </a:t>
            </a:r>
            <a:r>
              <a:rPr lang="en-GB" sz="4400" dirty="0"/>
              <a:t>Code Grant flow</a:t>
            </a:r>
            <a:endParaRPr lang="en-GB" sz="4400" dirty="0"/>
          </a:p>
        </p:txBody>
      </p:sp>
      <p:sp>
        <p:nvSpPr>
          <p:cNvPr id="3" name="Subtitle 2"/>
          <p:cNvSpPr>
            <a:spLocks noGrp="1"/>
          </p:cNvSpPr>
          <p:nvPr>
            <p:ph type="subTitle" idx="1"/>
          </p:nvPr>
        </p:nvSpPr>
        <p:spPr>
          <a:xfrm>
            <a:off x="539552" y="1196752"/>
            <a:ext cx="8154282" cy="3375248"/>
          </a:xfrm>
        </p:spPr>
        <p:txBody>
          <a:bodyPr>
            <a:normAutofit/>
          </a:bodyPr>
          <a:lstStyle/>
          <a:p>
            <a:pPr algn="l"/>
            <a:r>
              <a:rPr lang="en-GB" sz="2000" dirty="0"/>
              <a:t>The authorization code grant type is the most commonly used because it is optimized for server-side applications, where source code is not publicly exposed, and Client Secret confidentiality can be maintained. This is a redirection-based flow, which means that the application must be capable of interacting with the user-agent (i.e. the user's web browser) and receiving API authorization codes that are routed through the user-agent.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429000"/>
            <a:ext cx="5212421" cy="3018101"/>
          </a:xfrm>
          <a:prstGeom prst="rect">
            <a:avLst/>
          </a:prstGeom>
        </p:spPr>
      </p:pic>
    </p:spTree>
    <p:extLst>
      <p:ext uri="{BB962C8B-B14F-4D97-AF65-F5344CB8AC3E}">
        <p14:creationId xmlns:p14="http://schemas.microsoft.com/office/powerpoint/2010/main" val="36155200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887759"/>
          </a:xfrm>
        </p:spPr>
        <p:txBody>
          <a:bodyPr anchor="t">
            <a:normAutofit/>
          </a:bodyPr>
          <a:lstStyle/>
          <a:p>
            <a:pPr algn="l"/>
            <a:r>
              <a:rPr lang="en-GB" sz="4400" dirty="0" smtClean="0"/>
              <a:t>Implicit Grant </a:t>
            </a:r>
            <a:r>
              <a:rPr lang="en-GB" sz="4400" dirty="0"/>
              <a:t>flow</a:t>
            </a:r>
            <a:endParaRPr lang="en-GB" sz="4400" dirty="0"/>
          </a:p>
        </p:txBody>
      </p:sp>
      <p:sp>
        <p:nvSpPr>
          <p:cNvPr id="3" name="Subtitle 2"/>
          <p:cNvSpPr>
            <a:spLocks noGrp="1"/>
          </p:cNvSpPr>
          <p:nvPr>
            <p:ph type="subTitle" idx="1"/>
          </p:nvPr>
        </p:nvSpPr>
        <p:spPr>
          <a:xfrm>
            <a:off x="539552" y="1196752"/>
            <a:ext cx="8154282" cy="3375248"/>
          </a:xfrm>
        </p:spPr>
        <p:txBody>
          <a:bodyPr>
            <a:normAutofit/>
          </a:bodyPr>
          <a:lstStyle/>
          <a:p>
            <a:pPr algn="l"/>
            <a:r>
              <a:rPr lang="en-GB" sz="2000" dirty="0"/>
              <a:t>The </a:t>
            </a:r>
            <a:r>
              <a:rPr lang="en-GB" sz="2000" b="1" dirty="0"/>
              <a:t>implicit</a:t>
            </a:r>
            <a:r>
              <a:rPr lang="en-GB" sz="2000" dirty="0"/>
              <a:t> grant type is used for mobile apps and web applications (i.e. applications that run in a web browser), where the </a:t>
            </a:r>
            <a:r>
              <a:rPr lang="en-GB" sz="2000" i="1" dirty="0"/>
              <a:t>client secret</a:t>
            </a:r>
            <a:r>
              <a:rPr lang="en-GB" sz="2000" dirty="0"/>
              <a:t> confidentiality is not guaranteed. The implicit grant type is also a redirection-based flow but the access token is given to the user-agent to forward to the application, so it may be exposed to the user and other applications on the user's device. Also, this flow does not authenticate the identity of the application, and relies on the redirect URI (that was registered with the service) to serve this purpose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717032"/>
            <a:ext cx="4629323" cy="2680475"/>
          </a:xfrm>
          <a:prstGeom prst="rect">
            <a:avLst/>
          </a:prstGeom>
        </p:spPr>
      </p:pic>
    </p:spTree>
    <p:extLst>
      <p:ext uri="{BB962C8B-B14F-4D97-AF65-F5344CB8AC3E}">
        <p14:creationId xmlns:p14="http://schemas.microsoft.com/office/powerpoint/2010/main" val="3741520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OAUTH Authentication</a:t>
            </a:r>
            <a:endParaRPr lang="en-GB" dirty="0"/>
          </a:p>
        </p:txBody>
      </p:sp>
      <p:sp>
        <p:nvSpPr>
          <p:cNvPr id="3" name="Subtitle 2"/>
          <p:cNvSpPr>
            <a:spLocks noGrp="1"/>
          </p:cNvSpPr>
          <p:nvPr>
            <p:ph type="subTitle" idx="1"/>
          </p:nvPr>
        </p:nvSpPr>
        <p:spPr/>
        <p:txBody>
          <a:bodyPr/>
          <a:lstStyle/>
          <a:p>
            <a:r>
              <a:rPr lang="en-GB" dirty="0" smtClean="0"/>
              <a:t>NO DEMO – hopefully CTP3</a:t>
            </a:r>
            <a:endParaRPr lang="en-GB" dirty="0"/>
          </a:p>
        </p:txBody>
      </p:sp>
    </p:spTree>
    <p:extLst>
      <p:ext uri="{BB962C8B-B14F-4D97-AF65-F5344CB8AC3E}">
        <p14:creationId xmlns:p14="http://schemas.microsoft.com/office/powerpoint/2010/main" val="4573614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123728" y="1772816"/>
            <a:ext cx="5112568" cy="1200329"/>
          </a:xfrm>
          <a:prstGeom prst="rect">
            <a:avLst/>
          </a:prstGeom>
          <a:noFill/>
        </p:spPr>
        <p:txBody>
          <a:bodyPr wrap="square" rtlCol="0">
            <a:spAutoFit/>
          </a:bodyPr>
          <a:lstStyle/>
          <a:p>
            <a:pPr algn="ctr"/>
            <a:r>
              <a:rPr lang="de-DE" sz="7200" dirty="0" err="1" smtClean="0"/>
              <a:t>Questions</a:t>
            </a:r>
            <a:r>
              <a:rPr lang="de-DE" sz="7200" dirty="0" smtClean="0"/>
              <a:t>?</a:t>
            </a:r>
            <a:endParaRPr lang="de-DE" sz="7200" dirty="0"/>
          </a:p>
        </p:txBody>
      </p:sp>
      <p:grpSp>
        <p:nvGrpSpPr>
          <p:cNvPr id="3" name="Gruppieren 2"/>
          <p:cNvGrpSpPr/>
          <p:nvPr/>
        </p:nvGrpSpPr>
        <p:grpSpPr>
          <a:xfrm>
            <a:off x="566867" y="4653136"/>
            <a:ext cx="8226290" cy="972000"/>
            <a:chOff x="467544" y="5229200"/>
            <a:chExt cx="8226290" cy="972000"/>
          </a:xfrm>
        </p:grpSpPr>
        <p:sp>
          <p:nvSpPr>
            <p:cNvPr id="4" name="Textfeld 3"/>
            <p:cNvSpPr txBox="1"/>
            <p:nvPr/>
          </p:nvSpPr>
          <p:spPr>
            <a:xfrm>
              <a:off x="467544" y="5229200"/>
              <a:ext cx="8226290" cy="972000"/>
            </a:xfrm>
            <a:prstGeom prst="rect">
              <a:avLst/>
            </a:prstGeom>
            <a:solidFill>
              <a:schemeClr val="tx1"/>
            </a:solidFill>
          </p:spPr>
          <p:txBody>
            <a:bodyPr wrap="square" rtlCol="0">
              <a:spAutoFit/>
            </a:bodyPr>
            <a:lstStyle/>
            <a:p>
              <a:endParaRPr lang="de-DE"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31" y="5391906"/>
              <a:ext cx="1363522" cy="704486"/>
            </a:xfrm>
            <a:prstGeom prst="rect">
              <a:avLst/>
            </a:prstGeom>
          </p:spPr>
        </p:pic>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418" y="5391906"/>
              <a:ext cx="1414016" cy="645734"/>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5724" y="5468345"/>
              <a:ext cx="1390610" cy="551609"/>
            </a:xfrm>
            <a:prstGeom prst="rect">
              <a:avLst/>
            </a:prstGeom>
          </p:spPr>
        </p:pic>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6650" y="5468345"/>
              <a:ext cx="2121574" cy="551609"/>
            </a:xfrm>
            <a:prstGeom prst="rect">
              <a:avLst/>
            </a:prstGeom>
          </p:spPr>
        </p:pic>
      </p:grpSp>
    </p:spTree>
    <p:extLst>
      <p:ext uri="{BB962C8B-B14F-4D97-AF65-F5344CB8AC3E}">
        <p14:creationId xmlns:p14="http://schemas.microsoft.com/office/powerpoint/2010/main" val="479551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What’s available today?</a:t>
            </a:r>
            <a:endParaRPr lang="en-GB" dirty="0"/>
          </a:p>
        </p:txBody>
      </p:sp>
      <p:sp>
        <p:nvSpPr>
          <p:cNvPr id="3" name="Subtitle 2"/>
          <p:cNvSpPr>
            <a:spLocks noGrp="1"/>
          </p:cNvSpPr>
          <p:nvPr>
            <p:ph type="subTitle" idx="1"/>
          </p:nvPr>
        </p:nvSpPr>
        <p:spPr>
          <a:xfrm>
            <a:off x="464234" y="1353329"/>
            <a:ext cx="8003704" cy="1859648"/>
          </a:xfrm>
        </p:spPr>
        <p:txBody>
          <a:bodyPr>
            <a:normAutofit/>
          </a:bodyPr>
          <a:lstStyle/>
          <a:p>
            <a:pPr marL="457200" indent="-457200" algn="l">
              <a:buFont typeface="Arial" panose="020B0604020202020204" pitchFamily="34" charset="0"/>
              <a:buChar char="•"/>
            </a:pPr>
            <a:r>
              <a:rPr lang="en-GB" sz="2000" dirty="0" smtClean="0"/>
              <a:t>DNN 6.2.0-7.4.1 offer authentication via </a:t>
            </a:r>
            <a:r>
              <a:rPr lang="en-GB" sz="2000" dirty="0" err="1" smtClean="0"/>
              <a:t>MessageHandlers</a:t>
            </a:r>
            <a:r>
              <a:rPr lang="en-GB" sz="2000" dirty="0" smtClean="0"/>
              <a:t> </a:t>
            </a:r>
            <a:endParaRPr lang="en-GB" sz="2000" dirty="0"/>
          </a:p>
          <a:p>
            <a:pPr algn="l"/>
            <a:endParaRPr lang="en-GB" sz="2000" dirty="0"/>
          </a:p>
        </p:txBody>
      </p:sp>
      <p:pic>
        <p:nvPicPr>
          <p:cNvPr id="4" name="Picture 3"/>
          <p:cNvPicPr>
            <a:picLocks noChangeAspect="1"/>
          </p:cNvPicPr>
          <p:nvPr/>
        </p:nvPicPr>
        <p:blipFill>
          <a:blip r:embed="rId2"/>
          <a:stretch>
            <a:fillRect/>
          </a:stretch>
        </p:blipFill>
        <p:spPr>
          <a:xfrm>
            <a:off x="435659" y="2181493"/>
            <a:ext cx="8286750" cy="1028700"/>
          </a:xfrm>
          <a:prstGeom prst="rect">
            <a:avLst/>
          </a:prstGeom>
        </p:spPr>
      </p:pic>
    </p:spTree>
    <p:extLst>
      <p:ext uri="{BB962C8B-B14F-4D97-AF65-F5344CB8AC3E}">
        <p14:creationId xmlns:p14="http://schemas.microsoft.com/office/powerpoint/2010/main" val="160664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What’s a message handler?</a:t>
            </a:r>
            <a:endParaRPr lang="en-GB" dirty="0"/>
          </a:p>
        </p:txBody>
      </p:sp>
      <p:sp>
        <p:nvSpPr>
          <p:cNvPr id="3" name="Subtitle 2"/>
          <p:cNvSpPr>
            <a:spLocks noGrp="1"/>
          </p:cNvSpPr>
          <p:nvPr>
            <p:ph type="subTitle" idx="1"/>
          </p:nvPr>
        </p:nvSpPr>
        <p:spPr>
          <a:xfrm>
            <a:off x="395536" y="1353328"/>
            <a:ext cx="5328592" cy="4595951"/>
          </a:xfrm>
        </p:spPr>
        <p:txBody>
          <a:bodyPr>
            <a:normAutofit/>
          </a:bodyPr>
          <a:lstStyle/>
          <a:p>
            <a:pPr marL="457200" indent="-457200" algn="l">
              <a:buFont typeface="Arial" panose="020B0604020202020204" pitchFamily="34" charset="0"/>
              <a:buChar char="•"/>
            </a:pPr>
            <a:r>
              <a:rPr lang="en-GB" sz="2000" dirty="0"/>
              <a:t>A message handler is a class that receives an HTTP request and returns an HTTP response. Message handlers derive from the abstract </a:t>
            </a:r>
            <a:r>
              <a:rPr lang="en-GB" sz="2000" dirty="0" err="1"/>
              <a:t>HttpMessageHandler</a:t>
            </a:r>
            <a:r>
              <a:rPr lang="en-GB" sz="2000" dirty="0"/>
              <a:t> class.</a:t>
            </a:r>
          </a:p>
          <a:p>
            <a:pPr marL="457200" indent="-457200" algn="l">
              <a:buFont typeface="Arial" panose="020B0604020202020204" pitchFamily="34" charset="0"/>
              <a:buChar char="•"/>
            </a:pPr>
            <a:endParaRPr lang="en-GB" sz="2000" dirty="0"/>
          </a:p>
          <a:p>
            <a:pPr marL="457200" indent="-457200" algn="l">
              <a:buFont typeface="Arial" panose="020B0604020202020204" pitchFamily="34" charset="0"/>
              <a:buChar char="•"/>
            </a:pPr>
            <a:r>
              <a:rPr lang="en-GB" sz="2000" dirty="0"/>
              <a:t>Typically, a series of message handlers are chained together. The first handler receives an HTTP request, does some processing, and gives the request to the next handler. At some point, the response is created and goes back up the chain. This pattern is called a delegating handler.</a:t>
            </a:r>
          </a:p>
        </p:txBody>
      </p:sp>
      <p:pic>
        <p:nvPicPr>
          <p:cNvPr id="5" name="Picture 2" descr="http://i2.asp.net/media/3717198/webapi_handlers_02.png?cdn_id=2015-05-22-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628800"/>
            <a:ext cx="2952750" cy="3867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882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Authentication Handlers</a:t>
            </a:r>
            <a:endParaRPr lang="en-GB" dirty="0"/>
          </a:p>
        </p:txBody>
      </p:sp>
      <p:sp>
        <p:nvSpPr>
          <p:cNvPr id="3" name="Subtitle 2"/>
          <p:cNvSpPr>
            <a:spLocks noGrp="1"/>
          </p:cNvSpPr>
          <p:nvPr>
            <p:ph type="subTitle" idx="1"/>
          </p:nvPr>
        </p:nvSpPr>
        <p:spPr>
          <a:xfrm>
            <a:off x="611560" y="1366644"/>
            <a:ext cx="8082274" cy="4595951"/>
          </a:xfrm>
        </p:spPr>
        <p:txBody>
          <a:bodyPr>
            <a:normAutofit fontScale="62500" lnSpcReduction="20000"/>
          </a:bodyPr>
          <a:lstStyle/>
          <a:p>
            <a:pPr marL="457200" indent="-457200" algn="l">
              <a:buFont typeface="Arial" panose="020B0604020202020204" pitchFamily="34" charset="0"/>
              <a:buChar char="•"/>
            </a:pPr>
            <a:r>
              <a:rPr lang="en-GB" dirty="0" smtClean="0"/>
              <a:t>Immediately </a:t>
            </a:r>
            <a:r>
              <a:rPr lang="en-GB" dirty="0"/>
              <a:t>after the context is determined the various authentication message handlers </a:t>
            </a:r>
            <a:r>
              <a:rPr lang="en-GB" dirty="0" smtClean="0"/>
              <a:t>run.</a:t>
            </a:r>
          </a:p>
          <a:p>
            <a:pPr marL="457200" indent="-457200" algn="l">
              <a:buFont typeface="Arial" panose="020B0604020202020204" pitchFamily="34" charset="0"/>
              <a:buChar char="•"/>
            </a:pPr>
            <a:endParaRPr lang="en-GB" dirty="0" smtClean="0"/>
          </a:p>
          <a:p>
            <a:pPr marL="457200" indent="-457200" algn="l">
              <a:buFont typeface="Arial" panose="020B0604020202020204" pitchFamily="34" charset="0"/>
              <a:buChar char="•"/>
            </a:pPr>
            <a:r>
              <a:rPr lang="en-GB" dirty="0" smtClean="0"/>
              <a:t>If </a:t>
            </a:r>
            <a:r>
              <a:rPr lang="en-GB" dirty="0"/>
              <a:t>the request is already authenticated the subsequent handlers each short circuit and do </a:t>
            </a:r>
            <a:r>
              <a:rPr lang="en-GB" dirty="0" smtClean="0"/>
              <a:t>nothing</a:t>
            </a:r>
            <a:r>
              <a:rPr lang="en-GB" dirty="0"/>
              <a:t>. </a:t>
            </a:r>
            <a:endParaRPr lang="en-GB" dirty="0" smtClean="0"/>
          </a:p>
          <a:p>
            <a:pPr marL="457200" indent="-457200" algn="l">
              <a:buFont typeface="Arial" panose="020B0604020202020204" pitchFamily="34" charset="0"/>
              <a:buChar char="•"/>
            </a:pPr>
            <a:endParaRPr lang="en-GB" dirty="0"/>
          </a:p>
          <a:p>
            <a:pPr marL="457200" indent="-457200" algn="l">
              <a:buFont typeface="Arial" panose="020B0604020202020204" pitchFamily="34" charset="0"/>
              <a:buChar char="•"/>
            </a:pPr>
            <a:r>
              <a:rPr lang="en-GB" dirty="0" smtClean="0"/>
              <a:t>If </a:t>
            </a:r>
            <a:r>
              <a:rPr lang="en-GB" dirty="0"/>
              <a:t>a valid web forms cookie is present in the request then </a:t>
            </a:r>
            <a:r>
              <a:rPr lang="en-GB" dirty="0" err="1"/>
              <a:t>ASP.Net</a:t>
            </a:r>
            <a:r>
              <a:rPr lang="en-GB" dirty="0"/>
              <a:t> will have already authenticated the request before any of the </a:t>
            </a:r>
            <a:r>
              <a:rPr lang="en-GB" dirty="0" err="1"/>
              <a:t>WebAPI</a:t>
            </a:r>
            <a:r>
              <a:rPr lang="en-GB" dirty="0"/>
              <a:t> handlers </a:t>
            </a:r>
            <a:r>
              <a:rPr lang="en-GB" dirty="0" smtClean="0"/>
              <a:t>runs.</a:t>
            </a:r>
          </a:p>
          <a:p>
            <a:pPr marL="457200" indent="-457200" algn="l">
              <a:buFont typeface="Arial" panose="020B0604020202020204" pitchFamily="34" charset="0"/>
              <a:buChar char="•"/>
            </a:pPr>
            <a:endParaRPr lang="en-GB" dirty="0" smtClean="0"/>
          </a:p>
          <a:p>
            <a:pPr marL="457200" indent="-457200" algn="l">
              <a:buFont typeface="Arial" panose="020B0604020202020204" pitchFamily="34" charset="0"/>
              <a:buChar char="•"/>
            </a:pPr>
            <a:r>
              <a:rPr lang="en-GB" dirty="0" smtClean="0"/>
              <a:t>The </a:t>
            </a:r>
            <a:r>
              <a:rPr lang="en-GB" dirty="0"/>
              <a:t>order of the handlers is not particularly important as long as the </a:t>
            </a:r>
            <a:r>
              <a:rPr lang="en-GB" dirty="0" err="1"/>
              <a:t>WebFormsAuthMessageHandler</a:t>
            </a:r>
            <a:r>
              <a:rPr lang="en-GB" dirty="0"/>
              <a:t> always runs last. </a:t>
            </a:r>
            <a:r>
              <a:rPr lang="en-GB" dirty="0" smtClean="0"/>
              <a:t>(this handler does a </a:t>
            </a:r>
            <a:r>
              <a:rPr lang="en-GB" dirty="0" err="1"/>
              <a:t>MembershipModule.AuthenticateRequest</a:t>
            </a:r>
            <a:r>
              <a:rPr lang="en-GB" dirty="0"/>
              <a:t> </a:t>
            </a:r>
            <a:r>
              <a:rPr lang="en-GB" dirty="0" smtClean="0"/>
              <a:t>which completes </a:t>
            </a:r>
            <a:r>
              <a:rPr lang="en-GB" dirty="0"/>
              <a:t>the authentication within the DNN framework. There is no short circuit for this handler and it will always run.</a:t>
            </a:r>
          </a:p>
          <a:p>
            <a:pPr algn="l"/>
            <a:endParaRPr lang="en-GB" dirty="0"/>
          </a:p>
        </p:txBody>
      </p:sp>
    </p:spTree>
    <p:extLst>
      <p:ext uri="{BB962C8B-B14F-4D97-AF65-F5344CB8AC3E}">
        <p14:creationId xmlns:p14="http://schemas.microsoft.com/office/powerpoint/2010/main" val="3467012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Basic Authentication</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396933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Basic - How it works?</a:t>
            </a:r>
            <a:endParaRPr lang="en-GB" dirty="0"/>
          </a:p>
        </p:txBody>
      </p:sp>
      <p:sp>
        <p:nvSpPr>
          <p:cNvPr id="3" name="Subtitle 2"/>
          <p:cNvSpPr>
            <a:spLocks noGrp="1"/>
          </p:cNvSpPr>
          <p:nvPr>
            <p:ph type="subTitle" idx="1"/>
          </p:nvPr>
        </p:nvSpPr>
        <p:spPr>
          <a:xfrm>
            <a:off x="611560" y="1366644"/>
            <a:ext cx="8082274" cy="4595951"/>
          </a:xfrm>
        </p:spPr>
        <p:txBody>
          <a:bodyPr>
            <a:normAutofit/>
          </a:bodyPr>
          <a:lstStyle/>
          <a:p>
            <a:pPr marL="457200" indent="-457200" algn="l">
              <a:buFont typeface="Arial" panose="020B0604020202020204" pitchFamily="34" charset="0"/>
              <a:buChar char="•"/>
            </a:pPr>
            <a:r>
              <a:rPr lang="en-GB" sz="2000" dirty="0"/>
              <a:t>HTTP Basic authentication </a:t>
            </a:r>
            <a:r>
              <a:rPr lang="en-GB" sz="2000" dirty="0" smtClean="0"/>
              <a:t>implementation </a:t>
            </a:r>
            <a:r>
              <a:rPr lang="en-GB" sz="2000" dirty="0"/>
              <a:t>is the simplest technique for enforcing access controls to web resources because it doesn't require cookies, session identifier </a:t>
            </a:r>
            <a:r>
              <a:rPr lang="en-GB" sz="2000" dirty="0" smtClean="0"/>
              <a:t>or login </a:t>
            </a:r>
            <a:r>
              <a:rPr lang="en-GB" sz="2000" dirty="0"/>
              <a:t>pages. </a:t>
            </a:r>
            <a:endParaRPr lang="en-GB" sz="2000" dirty="0" smtClean="0"/>
          </a:p>
          <a:p>
            <a:pPr marL="457200" indent="-457200" algn="l">
              <a:buFont typeface="Arial" panose="020B0604020202020204" pitchFamily="34" charset="0"/>
              <a:buChar char="•"/>
            </a:pPr>
            <a:endParaRPr lang="en-GB" sz="2000" dirty="0" smtClean="0"/>
          </a:p>
          <a:p>
            <a:pPr marL="457200" indent="-457200" algn="l">
              <a:buFont typeface="Arial" panose="020B0604020202020204" pitchFamily="34" charset="0"/>
              <a:buChar char="•"/>
            </a:pPr>
            <a:r>
              <a:rPr lang="en-GB" sz="2000" dirty="0" smtClean="0"/>
              <a:t>HTTP </a:t>
            </a:r>
            <a:r>
              <a:rPr lang="en-GB" sz="2000" dirty="0"/>
              <a:t>Basic authentication uses static, standard HTTP headers which means that no handshakes have to be done in anticipation</a:t>
            </a:r>
            <a:r>
              <a:rPr lang="en-GB" sz="2000" dirty="0" smtClean="0"/>
              <a:t>.</a:t>
            </a:r>
          </a:p>
          <a:p>
            <a:pPr marL="457200" indent="-457200" algn="l">
              <a:buFont typeface="Arial" panose="020B0604020202020204" pitchFamily="34" charset="0"/>
              <a:buChar char="•"/>
            </a:pPr>
            <a:endParaRPr lang="en-GB" sz="2000" dirty="0"/>
          </a:p>
          <a:p>
            <a:pPr marL="457200" indent="-457200" algn="l">
              <a:buFont typeface="Arial" panose="020B0604020202020204" pitchFamily="34" charset="0"/>
              <a:buChar char="•"/>
            </a:pPr>
            <a:r>
              <a:rPr lang="en-GB" sz="2000" dirty="0" smtClean="0"/>
              <a:t>There are some browser extensions to invalidate requests – but not reliable.</a:t>
            </a:r>
          </a:p>
          <a:p>
            <a:pPr marL="457200" indent="-457200" algn="l">
              <a:buFont typeface="Arial" panose="020B0604020202020204" pitchFamily="34" charset="0"/>
              <a:buChar char="•"/>
            </a:pPr>
            <a:endParaRPr lang="en-GB" sz="2000" dirty="0" smtClean="0"/>
          </a:p>
          <a:p>
            <a:pPr algn="l"/>
            <a:endParaRPr lang="en-GB" sz="2000" dirty="0"/>
          </a:p>
        </p:txBody>
      </p:sp>
    </p:spTree>
    <p:extLst>
      <p:ext uri="{BB962C8B-B14F-4D97-AF65-F5344CB8AC3E}">
        <p14:creationId xmlns:p14="http://schemas.microsoft.com/office/powerpoint/2010/main" val="2477082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Basic Authentication</a:t>
            </a:r>
            <a:endParaRPr lang="en-GB" dirty="0"/>
          </a:p>
        </p:txBody>
      </p:sp>
      <p:sp>
        <p:nvSpPr>
          <p:cNvPr id="3" name="Subtitle 2"/>
          <p:cNvSpPr>
            <a:spLocks noGrp="1"/>
          </p:cNvSpPr>
          <p:nvPr>
            <p:ph type="subTitle" idx="1"/>
          </p:nvPr>
        </p:nvSpPr>
        <p:spPr/>
        <p:txBody>
          <a:bodyPr/>
          <a:lstStyle/>
          <a:p>
            <a:r>
              <a:rPr lang="en-GB" dirty="0" smtClean="0"/>
              <a:t>DEMO</a:t>
            </a:r>
            <a:endParaRPr lang="en-GB" dirty="0"/>
          </a:p>
        </p:txBody>
      </p:sp>
    </p:spTree>
    <p:extLst>
      <p:ext uri="{BB962C8B-B14F-4D97-AF65-F5344CB8AC3E}">
        <p14:creationId xmlns:p14="http://schemas.microsoft.com/office/powerpoint/2010/main" val="1924180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959767"/>
          </a:xfrm>
        </p:spPr>
        <p:txBody>
          <a:bodyPr anchor="t"/>
          <a:lstStyle/>
          <a:p>
            <a:r>
              <a:rPr lang="en-GB" dirty="0" smtClean="0"/>
              <a:t>Basic - Pro’s and Con’s</a:t>
            </a:r>
            <a:endParaRPr lang="en-GB" dirty="0"/>
          </a:p>
        </p:txBody>
      </p:sp>
      <p:sp>
        <p:nvSpPr>
          <p:cNvPr id="3" name="Subtitle 2"/>
          <p:cNvSpPr>
            <a:spLocks noGrp="1"/>
          </p:cNvSpPr>
          <p:nvPr>
            <p:ph type="subTitle" idx="1"/>
          </p:nvPr>
        </p:nvSpPr>
        <p:spPr>
          <a:xfrm>
            <a:off x="611560" y="1366644"/>
            <a:ext cx="8082274" cy="4595951"/>
          </a:xfrm>
        </p:spPr>
        <p:txBody>
          <a:bodyPr>
            <a:normAutofit/>
          </a:bodyPr>
          <a:lstStyle/>
          <a:p>
            <a:pPr marL="457200" indent="-457200" algn="l">
              <a:buFont typeface="Arial" panose="020B0604020202020204" pitchFamily="34" charset="0"/>
              <a:buChar char="•"/>
            </a:pPr>
            <a:r>
              <a:rPr lang="en-GB" sz="2000" dirty="0" smtClean="0"/>
              <a:t>Pro’s</a:t>
            </a:r>
          </a:p>
          <a:p>
            <a:pPr marL="914400" lvl="1" indent="-457200" algn="l">
              <a:buFont typeface="Arial" panose="020B0604020202020204" pitchFamily="34" charset="0"/>
              <a:buChar char="•"/>
            </a:pPr>
            <a:r>
              <a:rPr lang="en-GB" sz="2000" dirty="0" smtClean="0"/>
              <a:t>Simple to implement</a:t>
            </a:r>
          </a:p>
          <a:p>
            <a:pPr marL="914400" lvl="1" indent="-457200" algn="l">
              <a:buFont typeface="Arial" panose="020B0604020202020204" pitchFamily="34" charset="0"/>
              <a:buChar char="•"/>
            </a:pPr>
            <a:r>
              <a:rPr lang="en-GB" sz="2000" dirty="0" smtClean="0"/>
              <a:t>Works with anything that “talks” HTTP</a:t>
            </a:r>
          </a:p>
          <a:p>
            <a:pPr marL="457200" indent="-457200" algn="l">
              <a:buFont typeface="Arial" panose="020B0604020202020204" pitchFamily="34" charset="0"/>
              <a:buChar char="•"/>
            </a:pPr>
            <a:r>
              <a:rPr lang="en-GB" sz="2000" dirty="0" smtClean="0"/>
              <a:t>Con’s</a:t>
            </a:r>
          </a:p>
          <a:p>
            <a:pPr marL="914400" lvl="1" indent="-457200" algn="l">
              <a:buFont typeface="Arial" panose="020B0604020202020204" pitchFamily="34" charset="0"/>
              <a:buChar char="•"/>
            </a:pPr>
            <a:r>
              <a:rPr lang="en-GB" sz="2000" dirty="0" smtClean="0"/>
              <a:t>Requires username and password in calling application</a:t>
            </a:r>
          </a:p>
          <a:p>
            <a:pPr marL="914400" lvl="1" indent="-457200" algn="l">
              <a:buFont typeface="Arial" panose="020B0604020202020204" pitchFamily="34" charset="0"/>
              <a:buChar char="•"/>
            </a:pPr>
            <a:r>
              <a:rPr lang="en-GB" sz="2000" dirty="0" smtClean="0"/>
              <a:t>Unprotected unless under TLS</a:t>
            </a:r>
          </a:p>
          <a:p>
            <a:pPr marL="457200" indent="-457200" algn="l">
              <a:buFont typeface="Arial" panose="020B0604020202020204" pitchFamily="34" charset="0"/>
              <a:buChar char="•"/>
            </a:pPr>
            <a:endParaRPr lang="en-GB" sz="2000" dirty="0" smtClean="0"/>
          </a:p>
          <a:p>
            <a:pPr algn="l"/>
            <a:endParaRPr lang="en-GB" sz="2000" dirty="0"/>
          </a:p>
        </p:txBody>
      </p:sp>
    </p:spTree>
    <p:extLst>
      <p:ext uri="{BB962C8B-B14F-4D97-AF65-F5344CB8AC3E}">
        <p14:creationId xmlns:p14="http://schemas.microsoft.com/office/powerpoint/2010/main" val="3426849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hoeb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extLst>
    <a:ext uri="{05A4C25C-085E-4340-85A3-A5531E510DB2}">
      <thm15:themeFamily xmlns:thm15="http://schemas.microsoft.com/office/thememl/2012/main" name="Powerpoint.potx" id="{77B737E4-4EA7-4048-92B9-CE7934B09F98}" vid="{3367DCC5-BBE5-45D4-AF85-5D6D1FEC7A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DNNConnect 2015 Template</Template>
  <TotalTime>2300</TotalTime>
  <Words>1169</Words>
  <Application>Microsoft Office PowerPoint</Application>
  <PresentationFormat>On-screen Show (4:3)</PresentationFormat>
  <Paragraphs>114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Rockwell</vt:lpstr>
      <vt:lpstr>Wingdings 2</vt:lpstr>
      <vt:lpstr>Phoebe</vt:lpstr>
      <vt:lpstr>Remotely authenticating against the Service Framework </vt:lpstr>
      <vt:lpstr>Cathal Connolly</vt:lpstr>
      <vt:lpstr>What’s available today?</vt:lpstr>
      <vt:lpstr>What’s a message handler?</vt:lpstr>
      <vt:lpstr>Authentication Handlers</vt:lpstr>
      <vt:lpstr>Basic Authentication</vt:lpstr>
      <vt:lpstr>Basic - How it works?</vt:lpstr>
      <vt:lpstr>Basic Authentication</vt:lpstr>
      <vt:lpstr>Basic - Pro’s and Con’s</vt:lpstr>
      <vt:lpstr>Digest Authentication</vt:lpstr>
      <vt:lpstr>Digest - How it works?</vt:lpstr>
      <vt:lpstr>Digest- Pro’s and Con’s</vt:lpstr>
      <vt:lpstr>WebForms Authentication</vt:lpstr>
      <vt:lpstr>What’s coming in 8.0</vt:lpstr>
      <vt:lpstr>HMAC Authentication</vt:lpstr>
      <vt:lpstr>HMAC- How it works?</vt:lpstr>
      <vt:lpstr>HMAC –integrity &amp; authenticity</vt:lpstr>
      <vt:lpstr>HMAC- How it works?</vt:lpstr>
      <vt:lpstr>HMAC- How it works?</vt:lpstr>
      <vt:lpstr>HMAC- Pro’s and Con’s</vt:lpstr>
      <vt:lpstr>HMAC Authentication</vt:lpstr>
      <vt:lpstr>OAUTH Authentication</vt:lpstr>
      <vt:lpstr>Authorization Code Grant flow</vt:lpstr>
      <vt:lpstr>Implicit Grant flow</vt:lpstr>
      <vt:lpstr>OAUTH Authentication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Remotely authenticating against the Service Framework </dc:title>
  <dc:creator>cathal connolly</dc:creator>
  <cp:lastModifiedBy>cathal connolly</cp:lastModifiedBy>
  <cp:revision>50</cp:revision>
  <dcterms:created xsi:type="dcterms:W3CDTF">2015-05-27T22:20:45Z</dcterms:created>
  <dcterms:modified xsi:type="dcterms:W3CDTF">2015-05-29T12:41:20Z</dcterms:modified>
</cp:coreProperties>
</file>