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63" r:id="rId5"/>
  </p:sldMasterIdLst>
  <p:notesMasterIdLst>
    <p:notesMasterId r:id="rId33"/>
  </p:notesMasterIdLst>
  <p:handoutMasterIdLst>
    <p:handoutMasterId r:id="rId34"/>
  </p:handoutMasterIdLst>
  <p:sldIdLst>
    <p:sldId id="367" r:id="rId6"/>
    <p:sldId id="329" r:id="rId7"/>
    <p:sldId id="356" r:id="rId8"/>
    <p:sldId id="346" r:id="rId9"/>
    <p:sldId id="348" r:id="rId10"/>
    <p:sldId id="330" r:id="rId11"/>
    <p:sldId id="347" r:id="rId12"/>
    <p:sldId id="332" r:id="rId13"/>
    <p:sldId id="350" r:id="rId14"/>
    <p:sldId id="351" r:id="rId15"/>
    <p:sldId id="334" r:id="rId16"/>
    <p:sldId id="349" r:id="rId17"/>
    <p:sldId id="335" r:id="rId18"/>
    <p:sldId id="352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53" r:id="rId28"/>
    <p:sldId id="368" r:id="rId29"/>
    <p:sldId id="365" r:id="rId30"/>
    <p:sldId id="327" r:id="rId31"/>
    <p:sldId id="366" r:id="rId32"/>
  </p:sldIdLst>
  <p:sldSz cx="12192000" cy="6858000"/>
  <p:notesSz cx="6877050" cy="10001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67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2667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2667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2667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2667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2667" kern="1200">
        <a:solidFill>
          <a:schemeClr val="tx1"/>
        </a:solidFill>
        <a:latin typeface="Arial" charset="0"/>
        <a:ea typeface="+mn-ea"/>
        <a:cs typeface="+mn-cs"/>
      </a:defRPr>
    </a:lvl6pPr>
    <a:lvl7pPr marL="3657509" algn="l" defTabSz="1219170" rtl="0" eaLnBrk="1" latinLnBrk="0" hangingPunct="1">
      <a:defRPr sz="2667" kern="1200">
        <a:solidFill>
          <a:schemeClr val="tx1"/>
        </a:solidFill>
        <a:latin typeface="Arial" charset="0"/>
        <a:ea typeface="+mn-ea"/>
        <a:cs typeface="+mn-cs"/>
      </a:defRPr>
    </a:lvl7pPr>
    <a:lvl8pPr marL="4267093" algn="l" defTabSz="1219170" rtl="0" eaLnBrk="1" latinLnBrk="0" hangingPunct="1">
      <a:defRPr sz="2667" kern="1200">
        <a:solidFill>
          <a:schemeClr val="tx1"/>
        </a:solidFill>
        <a:latin typeface="Arial" charset="0"/>
        <a:ea typeface="+mn-ea"/>
        <a:cs typeface="+mn-cs"/>
      </a:defRPr>
    </a:lvl8pPr>
    <a:lvl9pPr marL="4876678" algn="l" defTabSz="1219170" rtl="0" eaLnBrk="1" latinLnBrk="0" hangingPunct="1">
      <a:defRPr sz="2667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142FFD1-11F9-4499-A431-8DD60E38E2D3}">
          <p14:sldIdLst>
            <p14:sldId id="367"/>
            <p14:sldId id="329"/>
            <p14:sldId id="356"/>
            <p14:sldId id="346"/>
            <p14:sldId id="348"/>
            <p14:sldId id="330"/>
            <p14:sldId id="347"/>
            <p14:sldId id="332"/>
            <p14:sldId id="350"/>
            <p14:sldId id="351"/>
            <p14:sldId id="334"/>
            <p14:sldId id="349"/>
            <p14:sldId id="335"/>
            <p14:sldId id="352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53"/>
            <p14:sldId id="368"/>
            <p14:sldId id="365"/>
            <p14:sldId id="327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480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orient="horz" pos="12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3626" autoAdjust="0"/>
  </p:normalViewPr>
  <p:slideViewPr>
    <p:cSldViewPr snapToGrid="0">
      <p:cViewPr varScale="1">
        <p:scale>
          <a:sx n="65" d="100"/>
          <a:sy n="65" d="100"/>
        </p:scale>
        <p:origin x="76" y="304"/>
      </p:cViewPr>
      <p:guideLst>
        <p:guide orient="horz" pos="1480"/>
        <p:guide pos="211"/>
        <p:guide orient="horz" pos="12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45" d="100"/>
          <a:sy n="45" d="100"/>
        </p:scale>
        <p:origin x="2756" y="4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D26E3-BA76-4428-B73D-0CB6FD8E1EB0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8CC4FB67-6F64-46C6-806F-267C042E6D5D}">
      <dgm:prSet phldrT="[Text]"/>
      <dgm:spPr/>
      <dgm:t>
        <a:bodyPr/>
        <a:lstStyle/>
        <a:p>
          <a:r>
            <a:rPr lang="de-DE" dirty="0" smtClean="0"/>
            <a:t>Single Data Source</a:t>
          </a:r>
          <a:endParaRPr lang="de-DE" dirty="0"/>
        </a:p>
      </dgm:t>
    </dgm:pt>
    <dgm:pt modelId="{7C3CC4AC-C36E-4E6B-854F-AACB6C0D3814}" type="parTrans" cxnId="{06C6EDD4-B6C6-4A5F-A058-7865D9EF8661}">
      <dgm:prSet/>
      <dgm:spPr/>
      <dgm:t>
        <a:bodyPr/>
        <a:lstStyle/>
        <a:p>
          <a:endParaRPr lang="de-DE"/>
        </a:p>
      </dgm:t>
    </dgm:pt>
    <dgm:pt modelId="{45D13BB5-812F-4E68-914E-3E86DFB1303A}" type="sibTrans" cxnId="{06C6EDD4-B6C6-4A5F-A058-7865D9EF8661}">
      <dgm:prSet/>
      <dgm:spPr/>
      <dgm:t>
        <a:bodyPr/>
        <a:lstStyle/>
        <a:p>
          <a:endParaRPr lang="de-DE"/>
        </a:p>
      </dgm:t>
    </dgm:pt>
    <dgm:pt modelId="{F4453D9C-4BB3-4158-8FF4-3A00B51F99A4}">
      <dgm:prSet phldrT="[Text]"/>
      <dgm:spPr/>
      <dgm:t>
        <a:bodyPr/>
        <a:lstStyle/>
        <a:p>
          <a:r>
            <a:rPr lang="de-DE" dirty="0" smtClean="0"/>
            <a:t>Shopping Solution</a:t>
          </a:r>
          <a:endParaRPr lang="de-DE" dirty="0"/>
        </a:p>
      </dgm:t>
    </dgm:pt>
    <dgm:pt modelId="{85BD50D6-2C01-4266-86FB-61559647DF03}" type="parTrans" cxnId="{07045DC3-8D9E-4AF5-9741-2937F5758A55}">
      <dgm:prSet/>
      <dgm:spPr/>
      <dgm:t>
        <a:bodyPr/>
        <a:lstStyle/>
        <a:p>
          <a:endParaRPr lang="de-DE"/>
        </a:p>
      </dgm:t>
    </dgm:pt>
    <dgm:pt modelId="{22AB4EB1-FEA6-4017-ADDC-8B8B1656693D}" type="sibTrans" cxnId="{07045DC3-8D9E-4AF5-9741-2937F5758A55}">
      <dgm:prSet/>
      <dgm:spPr/>
      <dgm:t>
        <a:bodyPr/>
        <a:lstStyle/>
        <a:p>
          <a:endParaRPr lang="de-DE"/>
        </a:p>
      </dgm:t>
    </dgm:pt>
    <dgm:pt modelId="{0861E7A3-7B6E-4BD0-A07D-FF1A42949BBD}">
      <dgm:prSet phldrT="[Text]"/>
      <dgm:spPr/>
      <dgm:t>
        <a:bodyPr/>
        <a:lstStyle/>
        <a:p>
          <a:r>
            <a:rPr lang="de-DE" dirty="0" err="1" smtClean="0"/>
            <a:t>Generate</a:t>
          </a:r>
          <a:r>
            <a:rPr lang="de-DE" dirty="0" smtClean="0"/>
            <a:t> Revenue</a:t>
          </a:r>
          <a:endParaRPr lang="de-DE" dirty="0"/>
        </a:p>
      </dgm:t>
    </dgm:pt>
    <dgm:pt modelId="{370E5890-1258-4837-9BB6-FDDFA5F05E86}" type="parTrans" cxnId="{638F6AA8-F752-4793-BFB1-82ECDA9039B0}">
      <dgm:prSet/>
      <dgm:spPr/>
      <dgm:t>
        <a:bodyPr/>
        <a:lstStyle/>
        <a:p>
          <a:endParaRPr lang="de-DE"/>
        </a:p>
      </dgm:t>
    </dgm:pt>
    <dgm:pt modelId="{8D51E729-8565-4A94-B545-4DEFBE1B26AF}" type="sibTrans" cxnId="{638F6AA8-F752-4793-BFB1-82ECDA9039B0}">
      <dgm:prSet/>
      <dgm:spPr/>
      <dgm:t>
        <a:bodyPr/>
        <a:lstStyle/>
        <a:p>
          <a:endParaRPr lang="de-DE"/>
        </a:p>
      </dgm:t>
    </dgm:pt>
    <dgm:pt modelId="{7D89C780-C9B7-47F0-A456-0988AB886F55}" type="pres">
      <dgm:prSet presAssocID="{0A2D26E3-BA76-4428-B73D-0CB6FD8E1EB0}" presName="compositeShape" presStyleCnt="0">
        <dgm:presLayoutVars>
          <dgm:chMax val="7"/>
          <dgm:dir/>
          <dgm:resizeHandles val="exact"/>
        </dgm:presLayoutVars>
      </dgm:prSet>
      <dgm:spPr/>
    </dgm:pt>
    <dgm:pt modelId="{DBDB8260-828A-431F-9D08-C5F4F35B262D}" type="pres">
      <dgm:prSet presAssocID="{0A2D26E3-BA76-4428-B73D-0CB6FD8E1EB0}" presName="wedge1" presStyleLbl="node1" presStyleIdx="0" presStyleCnt="3"/>
      <dgm:spPr/>
      <dgm:t>
        <a:bodyPr/>
        <a:lstStyle/>
        <a:p>
          <a:endParaRPr lang="de-DE"/>
        </a:p>
      </dgm:t>
    </dgm:pt>
    <dgm:pt modelId="{05D6587A-DEBE-434A-8CB6-C26532F2B624}" type="pres">
      <dgm:prSet presAssocID="{0A2D26E3-BA76-4428-B73D-0CB6FD8E1EB0}" presName="dummy1a" presStyleCnt="0"/>
      <dgm:spPr/>
    </dgm:pt>
    <dgm:pt modelId="{5EA3890B-4A9A-45FD-91DC-ABEEE156B52C}" type="pres">
      <dgm:prSet presAssocID="{0A2D26E3-BA76-4428-B73D-0CB6FD8E1EB0}" presName="dummy1b" presStyleCnt="0"/>
      <dgm:spPr/>
    </dgm:pt>
    <dgm:pt modelId="{BAAF9648-5BAB-407A-9F3F-4366F47B3CE8}" type="pres">
      <dgm:prSet presAssocID="{0A2D26E3-BA76-4428-B73D-0CB6FD8E1EB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B8169C-7984-4F35-8B4E-D508922C1D73}" type="pres">
      <dgm:prSet presAssocID="{0A2D26E3-BA76-4428-B73D-0CB6FD8E1EB0}" presName="wedge2" presStyleLbl="node1" presStyleIdx="1" presStyleCnt="3" custLinFactNeighborX="1196" custLinFactNeighborY="-478"/>
      <dgm:spPr/>
      <dgm:t>
        <a:bodyPr/>
        <a:lstStyle/>
        <a:p>
          <a:endParaRPr lang="de-DE"/>
        </a:p>
      </dgm:t>
    </dgm:pt>
    <dgm:pt modelId="{33D1BF9D-660C-4F83-BB07-150ED8233684}" type="pres">
      <dgm:prSet presAssocID="{0A2D26E3-BA76-4428-B73D-0CB6FD8E1EB0}" presName="dummy2a" presStyleCnt="0"/>
      <dgm:spPr/>
    </dgm:pt>
    <dgm:pt modelId="{98F5D386-E762-4977-B11B-C664F47101CC}" type="pres">
      <dgm:prSet presAssocID="{0A2D26E3-BA76-4428-B73D-0CB6FD8E1EB0}" presName="dummy2b" presStyleCnt="0"/>
      <dgm:spPr/>
    </dgm:pt>
    <dgm:pt modelId="{C9541019-01CC-4495-B486-1C684B5C2059}" type="pres">
      <dgm:prSet presAssocID="{0A2D26E3-BA76-4428-B73D-0CB6FD8E1EB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38B5F7-688D-4B05-A924-E6AC380062F2}" type="pres">
      <dgm:prSet presAssocID="{0A2D26E3-BA76-4428-B73D-0CB6FD8E1EB0}" presName="wedge3" presStyleLbl="node1" presStyleIdx="2" presStyleCnt="3"/>
      <dgm:spPr/>
      <dgm:t>
        <a:bodyPr/>
        <a:lstStyle/>
        <a:p>
          <a:endParaRPr lang="de-DE"/>
        </a:p>
      </dgm:t>
    </dgm:pt>
    <dgm:pt modelId="{E06ABAA2-1120-4F81-AD03-8A6171D4280E}" type="pres">
      <dgm:prSet presAssocID="{0A2D26E3-BA76-4428-B73D-0CB6FD8E1EB0}" presName="dummy3a" presStyleCnt="0"/>
      <dgm:spPr/>
    </dgm:pt>
    <dgm:pt modelId="{12B6734C-88DC-4653-A0A4-453C7567319F}" type="pres">
      <dgm:prSet presAssocID="{0A2D26E3-BA76-4428-B73D-0CB6FD8E1EB0}" presName="dummy3b" presStyleCnt="0"/>
      <dgm:spPr/>
    </dgm:pt>
    <dgm:pt modelId="{A8C99E25-5288-4F76-BFB4-8845DBDDED34}" type="pres">
      <dgm:prSet presAssocID="{0A2D26E3-BA76-4428-B73D-0CB6FD8E1EB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4949ED-BC22-4C22-B5B0-6F767D5AC2E8}" type="pres">
      <dgm:prSet presAssocID="{45D13BB5-812F-4E68-914E-3E86DFB1303A}" presName="arrowWedge1" presStyleLbl="fgSibTrans2D1" presStyleIdx="0" presStyleCnt="3"/>
      <dgm:spPr/>
    </dgm:pt>
    <dgm:pt modelId="{A841DB76-E46A-481A-A790-24C21E04D0A4}" type="pres">
      <dgm:prSet presAssocID="{22AB4EB1-FEA6-4017-ADDC-8B8B1656693D}" presName="arrowWedge2" presStyleLbl="fgSibTrans2D1" presStyleIdx="1" presStyleCnt="3"/>
      <dgm:spPr/>
    </dgm:pt>
    <dgm:pt modelId="{8AF00DA2-1C70-4654-874A-4C1520DC777B}" type="pres">
      <dgm:prSet presAssocID="{8D51E729-8565-4A94-B545-4DEFBE1B26AF}" presName="arrowWedge3" presStyleLbl="fgSibTrans2D1" presStyleIdx="2" presStyleCnt="3"/>
      <dgm:spPr/>
    </dgm:pt>
  </dgm:ptLst>
  <dgm:cxnLst>
    <dgm:cxn modelId="{B5269E70-9227-4CBD-BD7F-487C9151D9B5}" type="presOf" srcId="{F4453D9C-4BB3-4158-8FF4-3A00B51F99A4}" destId="{3DB8169C-7984-4F35-8B4E-D508922C1D73}" srcOrd="0" destOrd="0" presId="urn:microsoft.com/office/officeart/2005/8/layout/cycle8"/>
    <dgm:cxn modelId="{06C6EDD4-B6C6-4A5F-A058-7865D9EF8661}" srcId="{0A2D26E3-BA76-4428-B73D-0CB6FD8E1EB0}" destId="{8CC4FB67-6F64-46C6-806F-267C042E6D5D}" srcOrd="0" destOrd="0" parTransId="{7C3CC4AC-C36E-4E6B-854F-AACB6C0D3814}" sibTransId="{45D13BB5-812F-4E68-914E-3E86DFB1303A}"/>
    <dgm:cxn modelId="{51FB90F2-FE9B-4A48-800E-BBA779029B44}" type="presOf" srcId="{0A2D26E3-BA76-4428-B73D-0CB6FD8E1EB0}" destId="{7D89C780-C9B7-47F0-A456-0988AB886F55}" srcOrd="0" destOrd="0" presId="urn:microsoft.com/office/officeart/2005/8/layout/cycle8"/>
    <dgm:cxn modelId="{B4AF0B81-1515-4F0A-A0DF-B245C44D9B57}" type="presOf" srcId="{8CC4FB67-6F64-46C6-806F-267C042E6D5D}" destId="{BAAF9648-5BAB-407A-9F3F-4366F47B3CE8}" srcOrd="1" destOrd="0" presId="urn:microsoft.com/office/officeart/2005/8/layout/cycle8"/>
    <dgm:cxn modelId="{07045DC3-8D9E-4AF5-9741-2937F5758A55}" srcId="{0A2D26E3-BA76-4428-B73D-0CB6FD8E1EB0}" destId="{F4453D9C-4BB3-4158-8FF4-3A00B51F99A4}" srcOrd="1" destOrd="0" parTransId="{85BD50D6-2C01-4266-86FB-61559647DF03}" sibTransId="{22AB4EB1-FEA6-4017-ADDC-8B8B1656693D}"/>
    <dgm:cxn modelId="{3099C2DD-0CCC-447D-AC8E-A0ACF8B2E859}" type="presOf" srcId="{F4453D9C-4BB3-4158-8FF4-3A00B51F99A4}" destId="{C9541019-01CC-4495-B486-1C684B5C2059}" srcOrd="1" destOrd="0" presId="urn:microsoft.com/office/officeart/2005/8/layout/cycle8"/>
    <dgm:cxn modelId="{E0C2BDE2-432B-4A16-9EB4-E3BFE6EE726A}" type="presOf" srcId="{0861E7A3-7B6E-4BD0-A07D-FF1A42949BBD}" destId="{5938B5F7-688D-4B05-A924-E6AC380062F2}" srcOrd="0" destOrd="0" presId="urn:microsoft.com/office/officeart/2005/8/layout/cycle8"/>
    <dgm:cxn modelId="{638F6AA8-F752-4793-BFB1-82ECDA9039B0}" srcId="{0A2D26E3-BA76-4428-B73D-0CB6FD8E1EB0}" destId="{0861E7A3-7B6E-4BD0-A07D-FF1A42949BBD}" srcOrd="2" destOrd="0" parTransId="{370E5890-1258-4837-9BB6-FDDFA5F05E86}" sibTransId="{8D51E729-8565-4A94-B545-4DEFBE1B26AF}"/>
    <dgm:cxn modelId="{B1666E6C-2818-4330-94DE-796DC5A644DC}" type="presOf" srcId="{0861E7A3-7B6E-4BD0-A07D-FF1A42949BBD}" destId="{A8C99E25-5288-4F76-BFB4-8845DBDDED34}" srcOrd="1" destOrd="0" presId="urn:microsoft.com/office/officeart/2005/8/layout/cycle8"/>
    <dgm:cxn modelId="{FA29B65C-41CE-46F9-AF6F-567EB42E7033}" type="presOf" srcId="{8CC4FB67-6F64-46C6-806F-267C042E6D5D}" destId="{DBDB8260-828A-431F-9D08-C5F4F35B262D}" srcOrd="0" destOrd="0" presId="urn:microsoft.com/office/officeart/2005/8/layout/cycle8"/>
    <dgm:cxn modelId="{46BDC1DF-3DC9-4C6E-B4BC-55C627061BCA}" type="presParOf" srcId="{7D89C780-C9B7-47F0-A456-0988AB886F55}" destId="{DBDB8260-828A-431F-9D08-C5F4F35B262D}" srcOrd="0" destOrd="0" presId="urn:microsoft.com/office/officeart/2005/8/layout/cycle8"/>
    <dgm:cxn modelId="{B2E5BA7A-5E8A-4722-902F-6A6DD01122A8}" type="presParOf" srcId="{7D89C780-C9B7-47F0-A456-0988AB886F55}" destId="{05D6587A-DEBE-434A-8CB6-C26532F2B624}" srcOrd="1" destOrd="0" presId="urn:microsoft.com/office/officeart/2005/8/layout/cycle8"/>
    <dgm:cxn modelId="{4FA8325C-6613-42D7-A4ED-AAC1FE87C5D7}" type="presParOf" srcId="{7D89C780-C9B7-47F0-A456-0988AB886F55}" destId="{5EA3890B-4A9A-45FD-91DC-ABEEE156B52C}" srcOrd="2" destOrd="0" presId="urn:microsoft.com/office/officeart/2005/8/layout/cycle8"/>
    <dgm:cxn modelId="{9EC9A363-AF11-475B-B8EB-5CFBD509C59A}" type="presParOf" srcId="{7D89C780-C9B7-47F0-A456-0988AB886F55}" destId="{BAAF9648-5BAB-407A-9F3F-4366F47B3CE8}" srcOrd="3" destOrd="0" presId="urn:microsoft.com/office/officeart/2005/8/layout/cycle8"/>
    <dgm:cxn modelId="{FB6F1F46-2CA2-43F4-B020-9765ABF07E3F}" type="presParOf" srcId="{7D89C780-C9B7-47F0-A456-0988AB886F55}" destId="{3DB8169C-7984-4F35-8B4E-D508922C1D73}" srcOrd="4" destOrd="0" presId="urn:microsoft.com/office/officeart/2005/8/layout/cycle8"/>
    <dgm:cxn modelId="{730566CF-C2B2-4852-8AAE-7742A720DFF1}" type="presParOf" srcId="{7D89C780-C9B7-47F0-A456-0988AB886F55}" destId="{33D1BF9D-660C-4F83-BB07-150ED8233684}" srcOrd="5" destOrd="0" presId="urn:microsoft.com/office/officeart/2005/8/layout/cycle8"/>
    <dgm:cxn modelId="{CB3B083E-BCFB-4FA7-998F-2B9CA3F19CA9}" type="presParOf" srcId="{7D89C780-C9B7-47F0-A456-0988AB886F55}" destId="{98F5D386-E762-4977-B11B-C664F47101CC}" srcOrd="6" destOrd="0" presId="urn:microsoft.com/office/officeart/2005/8/layout/cycle8"/>
    <dgm:cxn modelId="{75D77424-234B-4F9A-ACDF-CCBF94269B79}" type="presParOf" srcId="{7D89C780-C9B7-47F0-A456-0988AB886F55}" destId="{C9541019-01CC-4495-B486-1C684B5C2059}" srcOrd="7" destOrd="0" presId="urn:microsoft.com/office/officeart/2005/8/layout/cycle8"/>
    <dgm:cxn modelId="{15B4C337-F554-433E-979C-4E3B2370C712}" type="presParOf" srcId="{7D89C780-C9B7-47F0-A456-0988AB886F55}" destId="{5938B5F7-688D-4B05-A924-E6AC380062F2}" srcOrd="8" destOrd="0" presId="urn:microsoft.com/office/officeart/2005/8/layout/cycle8"/>
    <dgm:cxn modelId="{9EE9300C-D30F-4A32-A2B1-DE11C8EC6ECA}" type="presParOf" srcId="{7D89C780-C9B7-47F0-A456-0988AB886F55}" destId="{E06ABAA2-1120-4F81-AD03-8A6171D4280E}" srcOrd="9" destOrd="0" presId="urn:microsoft.com/office/officeart/2005/8/layout/cycle8"/>
    <dgm:cxn modelId="{366C53F8-992D-41BC-A968-C609E03C96A4}" type="presParOf" srcId="{7D89C780-C9B7-47F0-A456-0988AB886F55}" destId="{12B6734C-88DC-4653-A0A4-453C7567319F}" srcOrd="10" destOrd="0" presId="urn:microsoft.com/office/officeart/2005/8/layout/cycle8"/>
    <dgm:cxn modelId="{2D77D02A-D0DC-4198-8266-F808F5297F98}" type="presParOf" srcId="{7D89C780-C9B7-47F0-A456-0988AB886F55}" destId="{A8C99E25-5288-4F76-BFB4-8845DBDDED34}" srcOrd="11" destOrd="0" presId="urn:microsoft.com/office/officeart/2005/8/layout/cycle8"/>
    <dgm:cxn modelId="{19A9C8D0-9554-42F5-BC9B-09433D8BF329}" type="presParOf" srcId="{7D89C780-C9B7-47F0-A456-0988AB886F55}" destId="{EF4949ED-BC22-4C22-B5B0-6F767D5AC2E8}" srcOrd="12" destOrd="0" presId="urn:microsoft.com/office/officeart/2005/8/layout/cycle8"/>
    <dgm:cxn modelId="{B27ABFB5-3275-4D4F-9AF4-F8146F69774C}" type="presParOf" srcId="{7D89C780-C9B7-47F0-A456-0988AB886F55}" destId="{A841DB76-E46A-481A-A790-24C21E04D0A4}" srcOrd="13" destOrd="0" presId="urn:microsoft.com/office/officeart/2005/8/layout/cycle8"/>
    <dgm:cxn modelId="{7C57F5C2-6969-4E13-A4F2-C482711EC8AA}" type="presParOf" srcId="{7D89C780-C9B7-47F0-A456-0988AB886F55}" destId="{8AF00DA2-1C70-4654-874A-4C1520DC777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E2607-A31F-4752-A5D8-B1A6CCA27615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A4E6DE-A3A8-4B56-AE84-EB06BCFDE9DD}">
      <dgm:prSet phldrT="[Text]"/>
      <dgm:spPr/>
      <dgm:t>
        <a:bodyPr/>
        <a:lstStyle/>
        <a:p>
          <a:r>
            <a:rPr lang="de-DE" b="1" dirty="0" err="1" smtClean="0"/>
            <a:t>Application</a:t>
          </a:r>
          <a:r>
            <a:rPr lang="de-DE" b="1" dirty="0" smtClean="0"/>
            <a:t> Integration</a:t>
          </a:r>
          <a:endParaRPr lang="de-DE" b="1" dirty="0"/>
        </a:p>
      </dgm:t>
    </dgm:pt>
    <dgm:pt modelId="{5A0EF5F6-EF96-4C5C-BCEA-5C76B803A82E}" type="parTrans" cxnId="{4D4B3491-340D-45F1-AA69-3D0FB8A9BE1E}">
      <dgm:prSet/>
      <dgm:spPr/>
      <dgm:t>
        <a:bodyPr/>
        <a:lstStyle/>
        <a:p>
          <a:endParaRPr lang="de-DE" b="1"/>
        </a:p>
      </dgm:t>
    </dgm:pt>
    <dgm:pt modelId="{7560AE71-21CB-4AE5-BB17-7B6CB89EE4E1}" type="sibTrans" cxnId="{4D4B3491-340D-45F1-AA69-3D0FB8A9BE1E}">
      <dgm:prSet/>
      <dgm:spPr/>
      <dgm:t>
        <a:bodyPr/>
        <a:lstStyle/>
        <a:p>
          <a:endParaRPr lang="de-DE" b="1"/>
        </a:p>
      </dgm:t>
    </dgm:pt>
    <dgm:pt modelId="{E5FFB234-F59B-4BF0-84A4-11FAC9C3FEC6}">
      <dgm:prSet phldrT="[Text]"/>
      <dgm:spPr>
        <a:gradFill rotWithShape="0">
          <a:gsLst>
            <a:gs pos="0">
              <a:srgbClr val="C00000"/>
            </a:gs>
            <a:gs pos="80000">
              <a:srgbClr val="C00000"/>
            </a:gs>
            <a:gs pos="100000">
              <a:srgbClr val="C00000"/>
            </a:gs>
          </a:gsLst>
        </a:gradFill>
      </dgm:spPr>
      <dgm:t>
        <a:bodyPr/>
        <a:lstStyle/>
        <a:p>
          <a:r>
            <a:rPr lang="de-DE" b="1" dirty="0" smtClean="0"/>
            <a:t>Nikos-</a:t>
          </a:r>
          <a:r>
            <a:rPr lang="de-DE" b="1" dirty="0" err="1" smtClean="0"/>
            <a:t>One</a:t>
          </a:r>
          <a:r>
            <a:rPr lang="de-DE" b="1" dirty="0" smtClean="0"/>
            <a:t> API</a:t>
          </a:r>
          <a:endParaRPr lang="de-DE" b="1" dirty="0"/>
        </a:p>
      </dgm:t>
    </dgm:pt>
    <dgm:pt modelId="{D1641486-5C6D-4586-9ACA-3998B90F9E19}" type="parTrans" cxnId="{B3C599FC-4616-4341-88D5-5ECD5BF6A475}">
      <dgm:prSet/>
      <dgm:spPr/>
      <dgm:t>
        <a:bodyPr/>
        <a:lstStyle/>
        <a:p>
          <a:endParaRPr lang="de-DE" b="1"/>
        </a:p>
      </dgm:t>
    </dgm:pt>
    <dgm:pt modelId="{7A5251A0-C684-4A7D-974E-150CAD3CE05A}" type="sibTrans" cxnId="{B3C599FC-4616-4341-88D5-5ECD5BF6A475}">
      <dgm:prSet/>
      <dgm:spPr/>
      <dgm:t>
        <a:bodyPr/>
        <a:lstStyle/>
        <a:p>
          <a:endParaRPr lang="de-DE" b="1"/>
        </a:p>
      </dgm:t>
    </dgm:pt>
    <dgm:pt modelId="{7FF3561F-ADE0-4CE9-8735-E2ACD41AC82C}">
      <dgm:prSet phldrT="[Text]"/>
      <dgm:spPr/>
      <dgm:t>
        <a:bodyPr/>
        <a:lstStyle/>
        <a:p>
          <a:r>
            <a:rPr lang="de-DE" b="1" dirty="0" smtClean="0"/>
            <a:t>Plug Ins</a:t>
          </a:r>
          <a:endParaRPr lang="de-DE" b="1" dirty="0"/>
        </a:p>
      </dgm:t>
    </dgm:pt>
    <dgm:pt modelId="{8E794398-7BA0-44C8-84F9-B5B907AD2BBA}" type="parTrans" cxnId="{46DE807A-A0CF-4485-A914-C887F76F8A1A}">
      <dgm:prSet/>
      <dgm:spPr/>
      <dgm:t>
        <a:bodyPr/>
        <a:lstStyle/>
        <a:p>
          <a:endParaRPr lang="de-DE" b="1"/>
        </a:p>
      </dgm:t>
    </dgm:pt>
    <dgm:pt modelId="{C06332FA-DB25-4FF8-B8C7-BD72A1A376E3}" type="sibTrans" cxnId="{46DE807A-A0CF-4485-A914-C887F76F8A1A}">
      <dgm:prSet/>
      <dgm:spPr/>
      <dgm:t>
        <a:bodyPr/>
        <a:lstStyle/>
        <a:p>
          <a:endParaRPr lang="de-DE" b="1"/>
        </a:p>
      </dgm:t>
    </dgm:pt>
    <dgm:pt modelId="{1B9D2ECA-5E7D-4A12-8930-5101910B793F}" type="pres">
      <dgm:prSet presAssocID="{821E2607-A31F-4752-A5D8-B1A6CCA2761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91F2838-601F-4F37-A718-DD10AD84DEC8}" type="pres">
      <dgm:prSet presAssocID="{821E2607-A31F-4752-A5D8-B1A6CCA27615}" presName="comp1" presStyleCnt="0"/>
      <dgm:spPr/>
    </dgm:pt>
    <dgm:pt modelId="{F8A5E0B6-B1C7-4221-AD23-A523F0186DA0}" type="pres">
      <dgm:prSet presAssocID="{821E2607-A31F-4752-A5D8-B1A6CCA27615}" presName="circle1" presStyleLbl="node1" presStyleIdx="0" presStyleCnt="3"/>
      <dgm:spPr/>
      <dgm:t>
        <a:bodyPr/>
        <a:lstStyle/>
        <a:p>
          <a:endParaRPr lang="de-DE"/>
        </a:p>
      </dgm:t>
    </dgm:pt>
    <dgm:pt modelId="{6FF9E531-7739-4D9E-A918-121050EDD29A}" type="pres">
      <dgm:prSet presAssocID="{821E2607-A31F-4752-A5D8-B1A6CCA27615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56C44CC-A9F6-4FD3-9047-D571ACA7EC75}" type="pres">
      <dgm:prSet presAssocID="{821E2607-A31F-4752-A5D8-B1A6CCA27615}" presName="comp2" presStyleCnt="0"/>
      <dgm:spPr/>
    </dgm:pt>
    <dgm:pt modelId="{0B0A7577-00CF-48D4-9478-DCE986D3F370}" type="pres">
      <dgm:prSet presAssocID="{821E2607-A31F-4752-A5D8-B1A6CCA27615}" presName="circle2" presStyleLbl="node1" presStyleIdx="1" presStyleCnt="3"/>
      <dgm:spPr/>
      <dgm:t>
        <a:bodyPr/>
        <a:lstStyle/>
        <a:p>
          <a:endParaRPr lang="de-DE"/>
        </a:p>
      </dgm:t>
    </dgm:pt>
    <dgm:pt modelId="{36D1A5E6-FF53-4A71-810D-9A6EC18FE88C}" type="pres">
      <dgm:prSet presAssocID="{821E2607-A31F-4752-A5D8-B1A6CCA27615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ADE1EB-5812-4F77-8A2F-AAC5F31FCE96}" type="pres">
      <dgm:prSet presAssocID="{821E2607-A31F-4752-A5D8-B1A6CCA27615}" presName="comp3" presStyleCnt="0"/>
      <dgm:spPr/>
    </dgm:pt>
    <dgm:pt modelId="{82BAC2DD-2688-4851-B800-9D17209D7FE4}" type="pres">
      <dgm:prSet presAssocID="{821E2607-A31F-4752-A5D8-B1A6CCA27615}" presName="circle3" presStyleLbl="node1" presStyleIdx="2" presStyleCnt="3"/>
      <dgm:spPr/>
      <dgm:t>
        <a:bodyPr/>
        <a:lstStyle/>
        <a:p>
          <a:endParaRPr lang="de-DE"/>
        </a:p>
      </dgm:t>
    </dgm:pt>
    <dgm:pt modelId="{4A3E06D5-8609-4C45-AE77-D8E0A224E8C9}" type="pres">
      <dgm:prSet presAssocID="{821E2607-A31F-4752-A5D8-B1A6CCA27615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FD77E39-AAF2-428E-9949-8EFA94A2830D}" type="presOf" srcId="{E5FFB234-F59B-4BF0-84A4-11FAC9C3FEC6}" destId="{36D1A5E6-FF53-4A71-810D-9A6EC18FE88C}" srcOrd="1" destOrd="0" presId="urn:microsoft.com/office/officeart/2005/8/layout/venn2"/>
    <dgm:cxn modelId="{524C6191-4A35-4E2B-9114-3E0B5E2F4BCC}" type="presOf" srcId="{EEA4E6DE-A3A8-4B56-AE84-EB06BCFDE9DD}" destId="{6FF9E531-7739-4D9E-A918-121050EDD29A}" srcOrd="1" destOrd="0" presId="urn:microsoft.com/office/officeart/2005/8/layout/venn2"/>
    <dgm:cxn modelId="{43D277C4-18F9-4BDF-B46C-C4731DF82A68}" type="presOf" srcId="{821E2607-A31F-4752-A5D8-B1A6CCA27615}" destId="{1B9D2ECA-5E7D-4A12-8930-5101910B793F}" srcOrd="0" destOrd="0" presId="urn:microsoft.com/office/officeart/2005/8/layout/venn2"/>
    <dgm:cxn modelId="{9FDD0D12-D232-4F56-8D4C-5F1AA40D37FE}" type="presOf" srcId="{EEA4E6DE-A3A8-4B56-AE84-EB06BCFDE9DD}" destId="{F8A5E0B6-B1C7-4221-AD23-A523F0186DA0}" srcOrd="0" destOrd="0" presId="urn:microsoft.com/office/officeart/2005/8/layout/venn2"/>
    <dgm:cxn modelId="{B3C599FC-4616-4341-88D5-5ECD5BF6A475}" srcId="{821E2607-A31F-4752-A5D8-B1A6CCA27615}" destId="{E5FFB234-F59B-4BF0-84A4-11FAC9C3FEC6}" srcOrd="1" destOrd="0" parTransId="{D1641486-5C6D-4586-9ACA-3998B90F9E19}" sibTransId="{7A5251A0-C684-4A7D-974E-150CAD3CE05A}"/>
    <dgm:cxn modelId="{40F74359-CDAB-4DD7-B92F-BAD481C64A8B}" type="presOf" srcId="{7FF3561F-ADE0-4CE9-8735-E2ACD41AC82C}" destId="{4A3E06D5-8609-4C45-AE77-D8E0A224E8C9}" srcOrd="1" destOrd="0" presId="urn:microsoft.com/office/officeart/2005/8/layout/venn2"/>
    <dgm:cxn modelId="{8DAF0F7B-3D95-45EA-9796-F6938B8FE21C}" type="presOf" srcId="{7FF3561F-ADE0-4CE9-8735-E2ACD41AC82C}" destId="{82BAC2DD-2688-4851-B800-9D17209D7FE4}" srcOrd="0" destOrd="0" presId="urn:microsoft.com/office/officeart/2005/8/layout/venn2"/>
    <dgm:cxn modelId="{E8926730-1F0E-42DA-AC34-38137935C767}" type="presOf" srcId="{E5FFB234-F59B-4BF0-84A4-11FAC9C3FEC6}" destId="{0B0A7577-00CF-48D4-9478-DCE986D3F370}" srcOrd="0" destOrd="0" presId="urn:microsoft.com/office/officeart/2005/8/layout/venn2"/>
    <dgm:cxn modelId="{46DE807A-A0CF-4485-A914-C887F76F8A1A}" srcId="{821E2607-A31F-4752-A5D8-B1A6CCA27615}" destId="{7FF3561F-ADE0-4CE9-8735-E2ACD41AC82C}" srcOrd="2" destOrd="0" parTransId="{8E794398-7BA0-44C8-84F9-B5B907AD2BBA}" sibTransId="{C06332FA-DB25-4FF8-B8C7-BD72A1A376E3}"/>
    <dgm:cxn modelId="{4D4B3491-340D-45F1-AA69-3D0FB8A9BE1E}" srcId="{821E2607-A31F-4752-A5D8-B1A6CCA27615}" destId="{EEA4E6DE-A3A8-4B56-AE84-EB06BCFDE9DD}" srcOrd="0" destOrd="0" parTransId="{5A0EF5F6-EF96-4C5C-BCEA-5C76B803A82E}" sibTransId="{7560AE71-21CB-4AE5-BB17-7B6CB89EE4E1}"/>
    <dgm:cxn modelId="{5E7EF8EB-6359-4F99-B266-642842789AD8}" type="presParOf" srcId="{1B9D2ECA-5E7D-4A12-8930-5101910B793F}" destId="{B91F2838-601F-4F37-A718-DD10AD84DEC8}" srcOrd="0" destOrd="0" presId="urn:microsoft.com/office/officeart/2005/8/layout/venn2"/>
    <dgm:cxn modelId="{A05A6596-D839-4097-9860-58303F00D85C}" type="presParOf" srcId="{B91F2838-601F-4F37-A718-DD10AD84DEC8}" destId="{F8A5E0B6-B1C7-4221-AD23-A523F0186DA0}" srcOrd="0" destOrd="0" presId="urn:microsoft.com/office/officeart/2005/8/layout/venn2"/>
    <dgm:cxn modelId="{609B76C6-60E2-4280-80EE-F3ACC865E912}" type="presParOf" srcId="{B91F2838-601F-4F37-A718-DD10AD84DEC8}" destId="{6FF9E531-7739-4D9E-A918-121050EDD29A}" srcOrd="1" destOrd="0" presId="urn:microsoft.com/office/officeart/2005/8/layout/venn2"/>
    <dgm:cxn modelId="{08A86F8F-CBCA-4CB1-B690-77FC4D94F43D}" type="presParOf" srcId="{1B9D2ECA-5E7D-4A12-8930-5101910B793F}" destId="{E56C44CC-A9F6-4FD3-9047-D571ACA7EC75}" srcOrd="1" destOrd="0" presId="urn:microsoft.com/office/officeart/2005/8/layout/venn2"/>
    <dgm:cxn modelId="{B5019369-32C7-4249-B47D-73534CC653F3}" type="presParOf" srcId="{E56C44CC-A9F6-4FD3-9047-D571ACA7EC75}" destId="{0B0A7577-00CF-48D4-9478-DCE986D3F370}" srcOrd="0" destOrd="0" presId="urn:microsoft.com/office/officeart/2005/8/layout/venn2"/>
    <dgm:cxn modelId="{25652C8F-0C51-48DE-8C7C-87FA55E82D6E}" type="presParOf" srcId="{E56C44CC-A9F6-4FD3-9047-D571ACA7EC75}" destId="{36D1A5E6-FF53-4A71-810D-9A6EC18FE88C}" srcOrd="1" destOrd="0" presId="urn:microsoft.com/office/officeart/2005/8/layout/venn2"/>
    <dgm:cxn modelId="{47F9167A-FA44-4C53-B886-29D915D613E7}" type="presParOf" srcId="{1B9D2ECA-5E7D-4A12-8930-5101910B793F}" destId="{70ADE1EB-5812-4F77-8A2F-AAC5F31FCE96}" srcOrd="2" destOrd="0" presId="urn:microsoft.com/office/officeart/2005/8/layout/venn2"/>
    <dgm:cxn modelId="{99E366AF-D00E-4B8F-A62C-79B9FA85EA2D}" type="presParOf" srcId="{70ADE1EB-5812-4F77-8A2F-AAC5F31FCE96}" destId="{82BAC2DD-2688-4851-B800-9D17209D7FE4}" srcOrd="0" destOrd="0" presId="urn:microsoft.com/office/officeart/2005/8/layout/venn2"/>
    <dgm:cxn modelId="{0FC1BCBF-FEA7-4FF0-8DFB-61F3C47E5EB3}" type="presParOf" srcId="{70ADE1EB-5812-4F77-8A2F-AAC5F31FCE96}" destId="{4A3E06D5-8609-4C45-AE77-D8E0A224E8C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B8260-828A-431F-9D08-C5F4F35B262D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Single Data Source</a:t>
          </a:r>
          <a:endParaRPr lang="de-DE" sz="2900" kern="1200" dirty="0"/>
        </a:p>
      </dsp:txBody>
      <dsp:txXfrm>
        <a:off x="4280746" y="1316736"/>
        <a:ext cx="1625600" cy="1354666"/>
      </dsp:txXfrm>
    </dsp:sp>
    <dsp:sp modelId="{3DB8169C-7984-4F35-8B4E-D508922C1D73}">
      <dsp:nvSpPr>
        <dsp:cNvPr id="0" name=""/>
        <dsp:cNvSpPr/>
      </dsp:nvSpPr>
      <dsp:spPr>
        <a:xfrm>
          <a:off x="1842597" y="493016"/>
          <a:ext cx="4551680" cy="455168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Shopping Solution</a:t>
          </a:r>
          <a:endParaRPr lang="de-DE" sz="2900" kern="1200" dirty="0"/>
        </a:p>
      </dsp:txBody>
      <dsp:txXfrm>
        <a:off x="2926331" y="3446189"/>
        <a:ext cx="2438400" cy="1192106"/>
      </dsp:txXfrm>
    </dsp:sp>
    <dsp:sp modelId="{5938B5F7-688D-4B05-A924-E6AC380062F2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err="1" smtClean="0"/>
            <a:t>Generate</a:t>
          </a:r>
          <a:r>
            <a:rPr lang="de-DE" sz="2900" kern="1200" dirty="0" smtClean="0"/>
            <a:t> Revenue</a:t>
          </a:r>
          <a:endParaRPr lang="de-DE" sz="2900" kern="1200" dirty="0"/>
        </a:p>
      </dsp:txBody>
      <dsp:txXfrm>
        <a:off x="2221653" y="1316736"/>
        <a:ext cx="1625600" cy="1354666"/>
      </dsp:txXfrm>
    </dsp:sp>
    <dsp:sp modelId="{EF4949ED-BC22-4C22-B5B0-6F767D5AC2E8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1DB76-E46A-481A-A790-24C21E04D0A4}">
      <dsp:nvSpPr>
        <dsp:cNvPr id="0" name=""/>
        <dsp:cNvSpPr/>
      </dsp:nvSpPr>
      <dsp:spPr>
        <a:xfrm>
          <a:off x="1560827" y="210957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F00DA2-1C70-4654-874A-4C1520DC777B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5E0B6-B1C7-4221-AD23-A523F0186DA0}">
      <dsp:nvSpPr>
        <dsp:cNvPr id="0" name=""/>
        <dsp:cNvSpPr/>
      </dsp:nvSpPr>
      <dsp:spPr>
        <a:xfrm>
          <a:off x="450738" y="0"/>
          <a:ext cx="3599765" cy="35997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Application</a:t>
          </a:r>
          <a:r>
            <a:rPr lang="de-DE" sz="1200" b="1" kern="1200" dirty="0" smtClean="0"/>
            <a:t> Integration</a:t>
          </a:r>
          <a:endParaRPr lang="de-DE" sz="1200" b="1" kern="1200" dirty="0"/>
        </a:p>
      </dsp:txBody>
      <dsp:txXfrm>
        <a:off x="1621562" y="179988"/>
        <a:ext cx="1258117" cy="539964"/>
      </dsp:txXfrm>
    </dsp:sp>
    <dsp:sp modelId="{0B0A7577-00CF-48D4-9478-DCE986D3F370}">
      <dsp:nvSpPr>
        <dsp:cNvPr id="0" name=""/>
        <dsp:cNvSpPr/>
      </dsp:nvSpPr>
      <dsp:spPr>
        <a:xfrm>
          <a:off x="900709" y="899941"/>
          <a:ext cx="2699823" cy="2699823"/>
        </a:xfrm>
        <a:prstGeom prst="ellipse">
          <a:avLst/>
        </a:prstGeom>
        <a:gradFill rotWithShape="0">
          <a:gsLst>
            <a:gs pos="0">
              <a:srgbClr val="C00000"/>
            </a:gs>
            <a:gs pos="80000">
              <a:srgbClr val="C00000"/>
            </a:gs>
            <a:gs pos="100000">
              <a:srgbClr val="C000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Nikos-</a:t>
          </a:r>
          <a:r>
            <a:rPr lang="de-DE" sz="1200" b="1" kern="1200" dirty="0" err="1" smtClean="0"/>
            <a:t>One</a:t>
          </a:r>
          <a:r>
            <a:rPr lang="de-DE" sz="1200" b="1" kern="1200" dirty="0" smtClean="0"/>
            <a:t> API</a:t>
          </a:r>
          <a:endParaRPr lang="de-DE" sz="1200" b="1" kern="1200" dirty="0"/>
        </a:p>
      </dsp:txBody>
      <dsp:txXfrm>
        <a:off x="1621562" y="1068680"/>
        <a:ext cx="1258117" cy="506216"/>
      </dsp:txXfrm>
    </dsp:sp>
    <dsp:sp modelId="{82BAC2DD-2688-4851-B800-9D17209D7FE4}">
      <dsp:nvSpPr>
        <dsp:cNvPr id="0" name=""/>
        <dsp:cNvSpPr/>
      </dsp:nvSpPr>
      <dsp:spPr>
        <a:xfrm>
          <a:off x="1350679" y="1799882"/>
          <a:ext cx="1799882" cy="1799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Plug Ins</a:t>
          </a:r>
          <a:endParaRPr lang="de-DE" sz="1200" b="1" kern="1200" dirty="0"/>
        </a:p>
      </dsp:txBody>
      <dsp:txXfrm>
        <a:off x="1614266" y="2249853"/>
        <a:ext cx="1272709" cy="899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1A67-20F0-4F6F-86B9-652203D454D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0DA1-A9D6-4BE2-8AF3-7B79A8C1A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03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05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404" y="0"/>
            <a:ext cx="298005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50888"/>
            <a:ext cx="6664325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705" y="4750594"/>
            <a:ext cx="5501640" cy="450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451"/>
            <a:ext cx="298005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404" y="9499451"/>
            <a:ext cx="298005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F35180E8-F9F8-4E20-917F-BC38B9B865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708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REST, Representational state transfer</a:t>
            </a:r>
          </a:p>
          <a:p>
            <a:r>
              <a:rPr lang="en-US" dirty="0" smtClean="0"/>
              <a:t>SOAP, Simple Object Access Protocol</a:t>
            </a:r>
          </a:p>
          <a:p>
            <a:r>
              <a:rPr lang="en-US" dirty="0" smtClean="0"/>
              <a:t>JSON, JavaScript Object Notation</a:t>
            </a:r>
          </a:p>
          <a:p>
            <a:r>
              <a:rPr lang="fr-FR" dirty="0" err="1" smtClean="0"/>
              <a:t>cXML</a:t>
            </a:r>
            <a:r>
              <a:rPr lang="fr-FR" dirty="0" smtClean="0"/>
              <a:t>, commerce </a:t>
            </a:r>
            <a:r>
              <a:rPr lang="fr-FR" dirty="0" err="1" smtClean="0"/>
              <a:t>eXtensible</a:t>
            </a:r>
            <a:r>
              <a:rPr lang="fr-FR" dirty="0" smtClean="0"/>
              <a:t> </a:t>
            </a:r>
            <a:r>
              <a:rPr lang="fr-FR" dirty="0" err="1" smtClean="0"/>
              <a:t>Markup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fr-FR" dirty="0" smtClean="0"/>
          </a:p>
          <a:p>
            <a:r>
              <a:rPr lang="de-DE" dirty="0" smtClean="0"/>
              <a:t>OCI, Open </a:t>
            </a:r>
            <a:r>
              <a:rPr lang="de-DE" dirty="0" err="1" smtClean="0"/>
              <a:t>Catalog</a:t>
            </a:r>
            <a:r>
              <a:rPr lang="de-DE" dirty="0" smtClean="0"/>
              <a:t> Interface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80E8-F9F8-4E20-917F-BC38B9B8653B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61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93D2D-44F5-4869-B193-229C0D994092}" type="slidenum">
              <a:rPr lang="de-DE"/>
              <a:pPr/>
              <a:t>26</a:t>
            </a:fld>
            <a:endParaRPr lang="de-DE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50888"/>
            <a:ext cx="6665912" cy="3751262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940" y="4750594"/>
            <a:ext cx="5043170" cy="4500563"/>
          </a:xfrm>
        </p:spPr>
        <p:txBody>
          <a:bodyPr/>
          <a:lstStyle/>
          <a:p>
            <a:r>
              <a:rPr lang="de-DE" noProof="1" smtClean="0"/>
              <a:t>Offener Punkte: Rechtsform des Unternehmens</a:t>
            </a:r>
            <a:endParaRPr lang="de-DE" noProof="1"/>
          </a:p>
        </p:txBody>
      </p:sp>
    </p:spTree>
    <p:extLst>
      <p:ext uri="{BB962C8B-B14F-4D97-AF65-F5344CB8AC3E}">
        <p14:creationId xmlns:p14="http://schemas.microsoft.com/office/powerpoint/2010/main" val="90610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109"/>
          <p:cNvSpPr>
            <a:spLocks noChangeArrowheads="1"/>
          </p:cNvSpPr>
          <p:nvPr userDrawn="1"/>
        </p:nvSpPr>
        <p:spPr bwMode="auto">
          <a:xfrm>
            <a:off x="8" y="5430254"/>
            <a:ext cx="11775017" cy="87313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z="1800" noProof="1">
              <a:cs typeface="Arial" charset="0"/>
            </a:endParaRP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43709" y="4310649"/>
            <a:ext cx="10631316" cy="1054100"/>
          </a:xfrm>
        </p:spPr>
        <p:txBody>
          <a:bodyPr anchor="t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51467" y="5592388"/>
            <a:ext cx="10543535" cy="3841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45043" y="147641"/>
            <a:ext cx="2840567" cy="5857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9101" y="147641"/>
            <a:ext cx="8322735" cy="5857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CBC0110-37FD-4024-AAFC-47A78305D125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7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NN Conn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73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5E2BB51C-1AA3-4A41-89E8-08C5DB429ADD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362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86FB028-4B97-4AAB-8568-02BDE651FEB2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4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19105" y="1614498"/>
            <a:ext cx="5581652" cy="43910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3958" y="1614498"/>
            <a:ext cx="5581649" cy="43910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D257DA9A-2211-4A0F-8F4D-8302787A9A0E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96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4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5EB1F8A2-853E-4D35-9970-2C324DCB523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19106" y="295182"/>
            <a:ext cx="7691967" cy="60007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385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7C893F55-9F80-4909-8D70-A24D2A3EAC2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850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44B00A78-6B4B-4A84-AFE2-BE2379B6D997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881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7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2F40D01F-4F4F-48F0-886C-F1553956F0B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62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C7328F1B-F330-4B17-AC4A-CD2DB9B44284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6" y="6370638"/>
            <a:ext cx="1905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019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882908" y="6408738"/>
            <a:ext cx="6379633" cy="2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1000"/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419106" y="29518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-1988977" y="6292850"/>
            <a:ext cx="1790700" cy="2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2A1C8380-D180-4961-B50A-FD3B10240511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127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19106" y="1614498"/>
            <a:ext cx="113665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67" y="149541"/>
            <a:ext cx="1340097" cy="891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60" r:id="rId9"/>
    <p:sldLayoutId id="2147483661" r:id="rId10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5pPr>
      <a:lvl6pPr marL="457178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354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532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709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490" indent="-19049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0981" indent="-18890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47" indent="-17938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11" indent="-20477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872" indent="-16826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050" indent="-16826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227" indent="-16826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405" indent="-16826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581" indent="-168266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83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nnconnect.nikos-one.eu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nnconnect.nikos-one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657225"/>
            <a:ext cx="83343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0" y="4354286"/>
            <a:ext cx="12192000" cy="91098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Enterprise E-Commerce Solutions</a:t>
            </a:r>
            <a:endParaRPr lang="en-US" sz="32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55" y="2986141"/>
            <a:ext cx="5769290" cy="136814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51960" y="1476736"/>
            <a:ext cx="32880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err="1" smtClean="0">
                <a:latin typeface="+mn-lt"/>
              </a:rPr>
              <a:t>Introducing</a:t>
            </a:r>
            <a:endParaRPr lang="de-DE" sz="4400" b="1" dirty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514119" y="63572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/>
              <a:t>by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361731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86743" y="330027"/>
            <a:ext cx="930723" cy="600075"/>
          </a:xfrm>
        </p:spPr>
        <p:txBody>
          <a:bodyPr/>
          <a:lstStyle/>
          <a:p>
            <a:r>
              <a:rPr lang="de-DE" dirty="0" smtClean="0"/>
              <a:t>  </a:t>
            </a:r>
            <a:r>
              <a:rPr lang="de-DE" dirty="0" err="1" smtClean="0"/>
              <a:t>Is</a:t>
            </a:r>
            <a:r>
              <a:rPr lang="de-DE" dirty="0" smtClean="0"/>
              <a:t>…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9106" y="5192486"/>
            <a:ext cx="11366500" cy="936171"/>
          </a:xfrm>
        </p:spPr>
        <p:txBody>
          <a:bodyPr/>
          <a:lstStyle/>
          <a:p>
            <a:r>
              <a:rPr lang="en-US" dirty="0" smtClean="0"/>
              <a:t>The API allows Advanced and Simplified Customization and Extensions</a:t>
            </a:r>
          </a:p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arge Set of Pre-Built Extensions is available as </a:t>
            </a:r>
            <a:r>
              <a:rPr lang="en-US" dirty="0" smtClean="0"/>
              <a:t>Plug-Ins, </a:t>
            </a:r>
            <a:r>
              <a:rPr lang="en-US" dirty="0" smtClean="0"/>
              <a:t>Installable at Runtime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1" y="330027"/>
            <a:ext cx="2460102" cy="58339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56114" y="1415143"/>
            <a:ext cx="6879772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190490" indent="-19049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 sz="2000" b="1">
                <a:latin typeface="+mn-lt"/>
              </a:defRPr>
            </a:lvl1pPr>
            <a:lvl2pPr marL="380981" lvl="1" indent="-188905" eaLnBrk="0" hangingPunct="0">
              <a:spcBef>
                <a:spcPct val="30000"/>
              </a:spcBef>
              <a:buClr>
                <a:schemeClr val="accent1"/>
              </a:buClr>
              <a:buChar char="-"/>
              <a:defRPr sz="1800">
                <a:latin typeface="+mn-lt"/>
              </a:defRPr>
            </a:lvl2pPr>
            <a:lvl3pPr marL="561947" indent="-179380" eaLnBrk="0" hangingPunct="0">
              <a:spcBef>
                <a:spcPct val="30000"/>
              </a:spcBef>
              <a:buClr>
                <a:schemeClr val="accent1"/>
              </a:buClr>
              <a:buChar char="-"/>
              <a:defRPr sz="1600">
                <a:latin typeface="+mn-lt"/>
              </a:defRPr>
            </a:lvl3pPr>
            <a:lvl4pPr marL="768311" indent="-204778" eaLnBrk="0" hangingPunct="0">
              <a:spcBef>
                <a:spcPct val="30000"/>
              </a:spcBef>
              <a:buClr>
                <a:schemeClr val="accent1"/>
              </a:buClr>
              <a:buChar char="-"/>
              <a:defRPr sz="1600">
                <a:latin typeface="+mn-lt"/>
              </a:defRPr>
            </a:lvl4pPr>
            <a:lvl5pPr marL="1050872" indent="-168266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»"/>
              <a:defRPr sz="1400">
                <a:latin typeface="+mn-lt"/>
              </a:defRPr>
            </a:lvl5pPr>
            <a:lvl6pPr marL="1508050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1800">
                <a:latin typeface="+mn-lt"/>
              </a:defRPr>
            </a:lvl6pPr>
            <a:lvl7pPr marL="1965227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1800">
                <a:latin typeface="+mn-lt"/>
              </a:defRPr>
            </a:lvl7pPr>
            <a:lvl8pPr marL="2422405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1800">
                <a:latin typeface="+mn-lt"/>
              </a:defRPr>
            </a:lvl8pPr>
            <a:lvl9pPr marL="2879581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1800"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An E-Commerce Development </a:t>
            </a:r>
            <a:r>
              <a:rPr lang="en-US" sz="2800" dirty="0"/>
              <a:t>Platform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ighly Customizable</a:t>
            </a:r>
            <a:endParaRPr lang="en-US" sz="2400" dirty="0"/>
          </a:p>
          <a:p>
            <a:pPr lvl="1"/>
            <a:r>
              <a:rPr lang="en-US" sz="2400" dirty="0" smtClean="0"/>
              <a:t>Easy-to-Use</a:t>
            </a:r>
            <a:endParaRPr lang="en-US" sz="2400" dirty="0"/>
          </a:p>
          <a:p>
            <a:pPr lvl="1"/>
            <a:r>
              <a:rPr lang="en-US" sz="2400" dirty="0" smtClean="0"/>
              <a:t>Scalable</a:t>
            </a:r>
            <a:endParaRPr lang="en-US" sz="2400" dirty="0"/>
          </a:p>
          <a:p>
            <a:pPr lvl="1"/>
            <a:r>
              <a:rPr lang="en-US" sz="2400" dirty="0" smtClean="0"/>
              <a:t>Integrated E-Commerce</a:t>
            </a:r>
            <a:endParaRPr lang="en-US" sz="2400" dirty="0"/>
          </a:p>
          <a:p>
            <a:pPr lvl="1"/>
            <a:r>
              <a:rPr lang="en-US" sz="2400" dirty="0" smtClean="0"/>
              <a:t>Order Processing Solution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32997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21169" y="295182"/>
            <a:ext cx="4019330" cy="600075"/>
          </a:xfrm>
        </p:spPr>
        <p:txBody>
          <a:bodyPr/>
          <a:lstStyle/>
          <a:p>
            <a:r>
              <a:rPr lang="de-DE" dirty="0" err="1" smtClean="0"/>
              <a:t>Three</a:t>
            </a:r>
            <a:r>
              <a:rPr lang="de-DE" dirty="0" smtClean="0"/>
              <a:t> Layer Model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296800"/>
              </p:ext>
            </p:extLst>
          </p:nvPr>
        </p:nvGraphicFramePr>
        <p:xfrm>
          <a:off x="157844" y="2362195"/>
          <a:ext cx="4501242" cy="3599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12</a:t>
            </a:fld>
            <a:endParaRPr lang="de-DE"/>
          </a:p>
        </p:txBody>
      </p:sp>
      <p:grpSp>
        <p:nvGrpSpPr>
          <p:cNvPr id="37" name="Gruppieren 36"/>
          <p:cNvGrpSpPr/>
          <p:nvPr/>
        </p:nvGrpSpPr>
        <p:grpSpPr>
          <a:xfrm>
            <a:off x="5314800" y="3308279"/>
            <a:ext cx="5938463" cy="2928134"/>
            <a:chOff x="5314800" y="3308279"/>
            <a:chExt cx="5938463" cy="2928134"/>
          </a:xfrm>
        </p:grpSpPr>
        <p:sp>
          <p:nvSpPr>
            <p:cNvPr id="35" name="Rechteck 34"/>
            <p:cNvSpPr/>
            <p:nvPr/>
          </p:nvSpPr>
          <p:spPr bwMode="auto">
            <a:xfrm>
              <a:off x="5314800" y="3308279"/>
              <a:ext cx="5938463" cy="292813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5410202" y="3409189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Payment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7326095" y="3409189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Add </a:t>
              </a: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To</a:t>
              </a: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</a:t>
              </a: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Cart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9241973" y="3409191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PDF</a:t>
              </a: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5410204" y="4094993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Mails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7326097" y="4094993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Pricing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9241975" y="4094995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SQL Server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 Source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5410206" y="4780797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Permissions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7326099" y="4780797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Discounts</a:t>
              </a: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9241977" y="4780799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Oracle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Data Source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5410205" y="5466599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Dynamics CRM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800" dirty="0" smtClean="0">
                  <a:solidFill>
                    <a:schemeClr val="bg1"/>
                  </a:solidFill>
                  <a:latin typeface="Arial" charset="0"/>
                </a:rPr>
                <a:t>Data Source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7326098" y="5466599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Shipping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9241976" y="5466601"/>
              <a:ext cx="1915886" cy="685803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MySql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800" dirty="0" smtClean="0">
                  <a:solidFill>
                    <a:schemeClr val="bg1"/>
                  </a:solidFill>
                  <a:latin typeface="Arial" charset="0"/>
                </a:rPr>
                <a:t>Data Source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4" name="Grafik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41" y="330027"/>
            <a:ext cx="2460102" cy="58339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646154" y="1455017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Extension Points</a:t>
            </a:r>
            <a:endParaRPr lang="de-DE" sz="1600" dirty="0"/>
          </a:p>
        </p:txBody>
      </p:sp>
      <p:grpSp>
        <p:nvGrpSpPr>
          <p:cNvPr id="36" name="Gruppieren 35"/>
          <p:cNvGrpSpPr/>
          <p:nvPr/>
        </p:nvGrpSpPr>
        <p:grpSpPr>
          <a:xfrm>
            <a:off x="5322013" y="1331747"/>
            <a:ext cx="5938463" cy="1863518"/>
            <a:chOff x="5322013" y="1331747"/>
            <a:chExt cx="5938463" cy="1863518"/>
          </a:xfrm>
        </p:grpSpPr>
        <p:sp>
          <p:nvSpPr>
            <p:cNvPr id="34" name="Rechteck 33"/>
            <p:cNvSpPr/>
            <p:nvPr/>
          </p:nvSpPr>
          <p:spPr bwMode="auto">
            <a:xfrm>
              <a:off x="5322013" y="1670301"/>
              <a:ext cx="5938463" cy="152496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5410200" y="1815344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DNN Integration</a:t>
              </a:r>
            </a:p>
          </p:txBody>
        </p:sp>
        <p:sp>
          <p:nvSpPr>
            <p:cNvPr id="6" name="Rechteck 5"/>
            <p:cNvSpPr/>
            <p:nvPr/>
          </p:nvSpPr>
          <p:spPr bwMode="auto">
            <a:xfrm>
              <a:off x="7326092" y="1815344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Client API </a:t>
              </a: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for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800" dirty="0" smtClean="0">
                  <a:solidFill>
                    <a:schemeClr val="bg1"/>
                  </a:solidFill>
                  <a:latin typeface="Arial" charset="0"/>
                </a:rPr>
                <a:t>HTML5/</a:t>
              </a:r>
              <a:r>
                <a:rPr lang="de-DE" sz="1800" dirty="0" err="1" smtClean="0">
                  <a:solidFill>
                    <a:schemeClr val="bg1"/>
                  </a:solidFill>
                  <a:latin typeface="Arial" charset="0"/>
                </a:rPr>
                <a:t>Javascript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9241976" y="1815345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WPF POS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5410203" y="2457603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WCF Endpoints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7326095" y="2457603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REST Endpoints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9241979" y="2457604"/>
              <a:ext cx="1915887" cy="6422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Client API </a:t>
              </a: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for</a:t>
              </a: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…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410206" y="1331747"/>
              <a:ext cx="57476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 smtClean="0"/>
                <a:t>Pre-built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packages</a:t>
              </a:r>
              <a:r>
                <a:rPr lang="de-DE" sz="1600" dirty="0" smtClean="0"/>
                <a:t> (</a:t>
              </a:r>
              <a:r>
                <a:rPr lang="de-DE" sz="1600" dirty="0" err="1" smtClean="0"/>
                <a:t>excerpt</a:t>
              </a:r>
              <a:r>
                <a:rPr lang="de-DE" sz="1600" dirty="0" smtClean="0"/>
                <a:t>):</a:t>
              </a:r>
              <a:endParaRPr lang="de-DE" sz="1600" dirty="0"/>
            </a:p>
          </p:txBody>
        </p:sp>
      </p:grpSp>
      <p:cxnSp>
        <p:nvCxnSpPr>
          <p:cNvPr id="30" name="Gerade Verbindung mit Pfeil 29"/>
          <p:cNvCxnSpPr>
            <a:endCxn id="12" idx="1"/>
          </p:cNvCxnSpPr>
          <p:nvPr/>
        </p:nvCxnSpPr>
        <p:spPr bwMode="auto">
          <a:xfrm flipV="1">
            <a:off x="2866490" y="3752091"/>
            <a:ext cx="2543712" cy="1371607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oval" w="lg" len="lg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mit Pfeil 30"/>
          <p:cNvCxnSpPr>
            <a:endCxn id="7" idx="1"/>
          </p:cNvCxnSpPr>
          <p:nvPr/>
        </p:nvCxnSpPr>
        <p:spPr bwMode="auto">
          <a:xfrm flipV="1">
            <a:off x="3277456" y="2136473"/>
            <a:ext cx="2132744" cy="781390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oval" w="lg" len="lg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29714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A5E0B6-B1C7-4221-AD23-A523F0186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0A7577-00CF-48D4-9478-DCE986D3F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BAC2DD-2688-4851-B800-9D17209D7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System </a:t>
            </a:r>
            <a:r>
              <a:rPr lang="de-DE" dirty="0" err="1" smtClean="0"/>
              <a:t>Fits</a:t>
            </a:r>
            <a:r>
              <a:rPr lang="de-DE" dirty="0" smtClean="0"/>
              <a:t> All</a:t>
            </a:r>
            <a:endParaRPr lang="en-US" dirty="0"/>
          </a:p>
        </p:txBody>
      </p:sp>
      <p:pic>
        <p:nvPicPr>
          <p:cNvPr id="6" name="Inhaltsplatzhalt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091" y="1408176"/>
            <a:ext cx="6577819" cy="508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025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2750" y="1614498"/>
            <a:ext cx="11366500" cy="707886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de-DE" sz="4000" dirty="0" err="1" smtClean="0"/>
              <a:t>Why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14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355" y="2744928"/>
            <a:ext cx="5769290" cy="136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024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de-DE" kern="0" dirty="0" smtClean="0">
                <a:solidFill>
                  <a:schemeClr val="tx1"/>
                </a:solidFill>
              </a:rPr>
              <a:t>Integration </a:t>
            </a:r>
            <a:r>
              <a:rPr lang="de-DE" kern="0" dirty="0" err="1" smtClean="0">
                <a:solidFill>
                  <a:schemeClr val="tx1"/>
                </a:solidFill>
              </a:rPr>
              <a:t>into</a:t>
            </a:r>
            <a:r>
              <a:rPr lang="de-DE" kern="0" dirty="0" smtClean="0">
                <a:solidFill>
                  <a:schemeClr val="tx1"/>
                </a:solidFill>
              </a:rPr>
              <a:t> </a:t>
            </a:r>
            <a:r>
              <a:rPr lang="de-DE" kern="0" dirty="0" err="1" smtClean="0">
                <a:solidFill>
                  <a:schemeClr val="tx1"/>
                </a:solidFill>
              </a:rPr>
              <a:t>existing</a:t>
            </a:r>
            <a:r>
              <a:rPr lang="de-DE" kern="0" dirty="0" smtClean="0">
                <a:solidFill>
                  <a:schemeClr val="tx1"/>
                </a:solidFill>
              </a:rPr>
              <a:t> IT </a:t>
            </a:r>
            <a:r>
              <a:rPr lang="de-DE" kern="0" dirty="0" err="1" smtClean="0">
                <a:solidFill>
                  <a:schemeClr val="tx1"/>
                </a:solidFill>
              </a:rPr>
              <a:t>Infrastructures</a:t>
            </a:r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591" y="2209126"/>
            <a:ext cx="8324673" cy="2168014"/>
          </a:xfrm>
        </p:spPr>
        <p:txBody>
          <a:bodyPr/>
          <a:lstStyle/>
          <a:p>
            <a:r>
              <a:rPr lang="en-US" dirty="0" smtClean="0"/>
              <a:t>Nikos One connects to any kind of Data Source with extremely low Setup Efforts</a:t>
            </a:r>
          </a:p>
          <a:p>
            <a:pPr lvl="1"/>
            <a:r>
              <a:rPr lang="en-US" dirty="0" smtClean="0"/>
              <a:t>No Code Modifications needed</a:t>
            </a:r>
          </a:p>
          <a:p>
            <a:pPr lvl="1"/>
            <a:r>
              <a:rPr lang="en-US" dirty="0" smtClean="0"/>
              <a:t>No Synchronization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Reduction of Time and Effort for Implementation Projects</a:t>
            </a:r>
          </a:p>
          <a:p>
            <a:pPr lvl="1"/>
            <a:r>
              <a:rPr lang="en-US" dirty="0" smtClean="0"/>
              <a:t>No Requirement for additional technical Backend Expertise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458" y="1924640"/>
            <a:ext cx="1504950" cy="4400550"/>
          </a:xfrm>
          <a:prstGeom prst="rect">
            <a:avLst/>
          </a:prstGeom>
        </p:spPr>
      </p:pic>
      <p:sp>
        <p:nvSpPr>
          <p:cNvPr id="11" name="Abgerundetes Rechteck 10"/>
          <p:cNvSpPr/>
          <p:nvPr/>
        </p:nvSpPr>
        <p:spPr bwMode="auto">
          <a:xfrm>
            <a:off x="10019958" y="2144389"/>
            <a:ext cx="1635948" cy="368996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36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de-DE" kern="0" dirty="0">
                <a:solidFill>
                  <a:schemeClr val="tx1"/>
                </a:solidFill>
              </a:rPr>
              <a:t>Data Source Aggregation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591" y="2201035"/>
            <a:ext cx="8324673" cy="4337330"/>
          </a:xfrm>
        </p:spPr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Data Sources </a:t>
            </a:r>
            <a:r>
              <a:rPr lang="en-US" dirty="0"/>
              <a:t>for </a:t>
            </a:r>
            <a:r>
              <a:rPr lang="en-US" dirty="0" smtClean="0"/>
              <a:t>One Single Product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aster </a:t>
            </a:r>
            <a:r>
              <a:rPr lang="en-US" dirty="0"/>
              <a:t>data from </a:t>
            </a:r>
            <a:r>
              <a:rPr lang="en-US" b="1" dirty="0" smtClean="0"/>
              <a:t>Source 1</a:t>
            </a:r>
            <a:r>
              <a:rPr lang="en-US" dirty="0" smtClean="0"/>
              <a:t>, Description Texts </a:t>
            </a:r>
            <a:r>
              <a:rPr lang="en-US" dirty="0"/>
              <a:t>from </a:t>
            </a:r>
            <a:r>
              <a:rPr lang="en-US" b="1" dirty="0" smtClean="0"/>
              <a:t>Source 2</a:t>
            </a:r>
            <a:r>
              <a:rPr lang="en-US" dirty="0" smtClean="0"/>
              <a:t>, Images from various other sources</a:t>
            </a:r>
            <a:endParaRPr lang="en-US" dirty="0"/>
          </a:p>
          <a:p>
            <a:r>
              <a:rPr lang="en-US" dirty="0"/>
              <a:t>Products from </a:t>
            </a:r>
            <a:r>
              <a:rPr lang="en-US" dirty="0" smtClean="0"/>
              <a:t>Multiple Sources </a:t>
            </a:r>
            <a:r>
              <a:rPr lang="en-US" dirty="0"/>
              <a:t>in </a:t>
            </a:r>
            <a:r>
              <a:rPr lang="en-US" dirty="0" smtClean="0"/>
              <a:t>One Single List</a:t>
            </a:r>
            <a:endParaRPr lang="en-US" dirty="0"/>
          </a:p>
          <a:p>
            <a:pPr lvl="1"/>
            <a:r>
              <a:rPr lang="en-US" dirty="0" smtClean="0"/>
              <a:t>Combining Data Sources </a:t>
            </a:r>
            <a:r>
              <a:rPr lang="en-US" dirty="0"/>
              <a:t>of </a:t>
            </a:r>
            <a:r>
              <a:rPr lang="en-US" dirty="0" smtClean="0"/>
              <a:t>Multiple Suppliers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Benefits:</a:t>
            </a:r>
            <a:endParaRPr lang="en-US" dirty="0"/>
          </a:p>
          <a:p>
            <a:pPr lvl="1"/>
            <a:r>
              <a:rPr lang="en-US" dirty="0"/>
              <a:t>No </a:t>
            </a:r>
            <a:r>
              <a:rPr lang="en-US" dirty="0" smtClean="0"/>
              <a:t>Code Modifications </a:t>
            </a:r>
            <a:r>
              <a:rPr lang="en-US" dirty="0"/>
              <a:t>needed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Synchronization </a:t>
            </a:r>
            <a:r>
              <a:rPr lang="en-US" dirty="0"/>
              <a:t>needed</a:t>
            </a:r>
          </a:p>
          <a:p>
            <a:pPr lvl="1"/>
            <a:r>
              <a:rPr lang="en-US" dirty="0"/>
              <a:t>Easily and </a:t>
            </a:r>
            <a:r>
              <a:rPr lang="en-US" dirty="0" smtClean="0"/>
              <a:t>Quickly </a:t>
            </a:r>
            <a:r>
              <a:rPr lang="en-US" dirty="0"/>
              <a:t>adaptable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5458" y="1924640"/>
            <a:ext cx="1504950" cy="4400550"/>
          </a:xfrm>
          <a:prstGeom prst="rect">
            <a:avLst/>
          </a:prstGeom>
        </p:spPr>
      </p:pic>
      <p:sp>
        <p:nvSpPr>
          <p:cNvPr id="9" name="Abgerundetes Rechteck 8"/>
          <p:cNvSpPr/>
          <p:nvPr/>
        </p:nvSpPr>
        <p:spPr bwMode="auto">
          <a:xfrm>
            <a:off x="10019958" y="2144389"/>
            <a:ext cx="1635948" cy="368996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78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de-DE" kern="0" dirty="0">
                <a:solidFill>
                  <a:schemeClr val="tx1"/>
                </a:solidFill>
              </a:rPr>
              <a:t>UI Technology-Independent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963" y="2144389"/>
            <a:ext cx="8789372" cy="4393975"/>
          </a:xfrm>
        </p:spPr>
        <p:txBody>
          <a:bodyPr/>
          <a:lstStyle/>
          <a:p>
            <a:r>
              <a:rPr lang="en-US" dirty="0"/>
              <a:t>E-Commerce Functionality Independent </a:t>
            </a:r>
            <a:r>
              <a:rPr lang="en-US" dirty="0" smtClean="0"/>
              <a:t>from </a:t>
            </a:r>
            <a:r>
              <a:rPr lang="en-US" dirty="0"/>
              <a:t>the Frontend Technology</a:t>
            </a:r>
          </a:p>
          <a:p>
            <a:pPr lvl="1"/>
            <a:r>
              <a:rPr lang="en-US" dirty="0"/>
              <a:t>Web Shops</a:t>
            </a:r>
          </a:p>
          <a:p>
            <a:pPr lvl="1"/>
            <a:r>
              <a:rPr lang="en-US" dirty="0"/>
              <a:t>Point-Of-Sale Systems</a:t>
            </a:r>
          </a:p>
          <a:p>
            <a:pPr lvl="1"/>
            <a:r>
              <a:rPr lang="en-US" dirty="0"/>
              <a:t>Smartphone \ Tablet </a:t>
            </a:r>
            <a:r>
              <a:rPr lang="en-US" dirty="0" smtClean="0"/>
              <a:t>Applications</a:t>
            </a:r>
            <a:endParaRPr lang="en-US" dirty="0"/>
          </a:p>
          <a:p>
            <a:r>
              <a:rPr lang="en-US" dirty="0"/>
              <a:t>Independent </a:t>
            </a:r>
            <a:r>
              <a:rPr lang="en-US" dirty="0" smtClean="0"/>
              <a:t>from the Frontend Development </a:t>
            </a:r>
            <a:r>
              <a:rPr lang="en-US" dirty="0"/>
              <a:t>Platform</a:t>
            </a:r>
          </a:p>
          <a:p>
            <a:pPr lvl="1"/>
            <a:r>
              <a:rPr lang="en-US" dirty="0"/>
              <a:t>.NET</a:t>
            </a:r>
          </a:p>
          <a:p>
            <a:pPr lvl="1"/>
            <a:r>
              <a:rPr lang="en-US" dirty="0"/>
              <a:t>Java</a:t>
            </a:r>
          </a:p>
          <a:p>
            <a:pPr lvl="1"/>
            <a:r>
              <a:rPr lang="en-US" dirty="0"/>
              <a:t>PHP</a:t>
            </a:r>
          </a:p>
          <a:p>
            <a:pPr lvl="1"/>
            <a:r>
              <a:rPr lang="en-US" dirty="0" smtClean="0"/>
              <a:t>Ruby</a:t>
            </a:r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Changes of the Frontend Technology without the need to change the E-Commerce Solution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982" y="1923890"/>
            <a:ext cx="1485900" cy="440055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 bwMode="auto">
          <a:xfrm>
            <a:off x="10019958" y="2144389"/>
            <a:ext cx="1635948" cy="186116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95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de-DE" kern="0" dirty="0" err="1">
                <a:solidFill>
                  <a:schemeClr val="tx1"/>
                </a:solidFill>
              </a:rPr>
              <a:t>Simultaneity</a:t>
            </a:r>
            <a:r>
              <a:rPr lang="de-DE" kern="0" dirty="0">
                <a:solidFill>
                  <a:schemeClr val="tx1"/>
                </a:solidFill>
              </a:rPr>
              <a:t> </a:t>
            </a:r>
            <a:r>
              <a:rPr lang="de-DE" kern="0" dirty="0" err="1">
                <a:solidFill>
                  <a:schemeClr val="tx1"/>
                </a:solidFill>
              </a:rPr>
              <a:t>of</a:t>
            </a:r>
            <a:r>
              <a:rPr lang="de-DE" kern="0" dirty="0">
                <a:solidFill>
                  <a:schemeClr val="tx1"/>
                </a:solidFill>
              </a:rPr>
              <a:t> Multiple Frontend Technologies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963" y="2144389"/>
            <a:ext cx="8324301" cy="4393975"/>
          </a:xfrm>
        </p:spPr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Frontend Technologies can be operated at the same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Frontend is used as a Façade Layer</a:t>
            </a:r>
            <a:endParaRPr lang="en-US" dirty="0" smtClean="0"/>
          </a:p>
          <a:p>
            <a:r>
              <a:rPr lang="en-US" dirty="0" smtClean="0"/>
              <a:t>All Frontends </a:t>
            </a:r>
            <a:r>
              <a:rPr lang="en-US" dirty="0"/>
              <a:t>share the same </a:t>
            </a:r>
            <a:r>
              <a:rPr lang="en-US" dirty="0" smtClean="0"/>
              <a:t>Central </a:t>
            </a:r>
            <a:r>
              <a:rPr lang="en-US" dirty="0"/>
              <a:t>A</a:t>
            </a:r>
            <a:r>
              <a:rPr lang="en-US" dirty="0" smtClean="0"/>
              <a:t>dministration</a:t>
            </a:r>
          </a:p>
          <a:p>
            <a:r>
              <a:rPr lang="en-US" dirty="0" smtClean="0"/>
              <a:t>Frontend Technologies</a:t>
            </a:r>
            <a:endParaRPr lang="en-US" dirty="0"/>
          </a:p>
          <a:p>
            <a:pPr lvl="1"/>
            <a:r>
              <a:rPr lang="en-US" dirty="0"/>
              <a:t>Web Shops</a:t>
            </a:r>
          </a:p>
          <a:p>
            <a:pPr lvl="1"/>
            <a:r>
              <a:rPr lang="en-US" dirty="0"/>
              <a:t>Point-Of-Sale Systems</a:t>
            </a:r>
          </a:p>
          <a:p>
            <a:pPr lvl="1"/>
            <a:r>
              <a:rPr lang="en-US" dirty="0"/>
              <a:t>Smartphone \ Tablet </a:t>
            </a:r>
            <a:r>
              <a:rPr lang="en-US" dirty="0" smtClean="0"/>
              <a:t>Applications</a:t>
            </a:r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Single Implementation for Business Process Connectivity </a:t>
            </a:r>
          </a:p>
          <a:p>
            <a:pPr lvl="1"/>
            <a:r>
              <a:rPr lang="en-US" dirty="0" smtClean="0"/>
              <a:t>Scalable Implementation when the Business Requirements arise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982" y="1923890"/>
            <a:ext cx="1485900" cy="4400550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 bwMode="auto">
          <a:xfrm>
            <a:off x="10019958" y="2144389"/>
            <a:ext cx="1635948" cy="186116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25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Customizable Input and Output Data Formats</a:t>
            </a:r>
            <a:endParaRPr lang="de-DE" kern="0" dirty="0">
              <a:solidFill>
                <a:schemeClr val="tx1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963" y="2217219"/>
            <a:ext cx="9545411" cy="4321146"/>
          </a:xfrm>
        </p:spPr>
        <p:txBody>
          <a:bodyPr/>
          <a:lstStyle/>
          <a:p>
            <a:r>
              <a:rPr lang="en-US" dirty="0"/>
              <a:t>The E-Commerce Platform intended to be used by humans and IT Systems for Automated Transactions and Batch processing</a:t>
            </a:r>
          </a:p>
          <a:p>
            <a:r>
              <a:rPr lang="en-US" dirty="0"/>
              <a:t>Input and Output Data Formats can be customized to meet the Requirements of any Upstream or Downstream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/>
              <a:t>Protocol: e.g. </a:t>
            </a:r>
            <a:r>
              <a:rPr lang="en-US" dirty="0" smtClean="0"/>
              <a:t>REST, </a:t>
            </a:r>
            <a:r>
              <a:rPr lang="en-US" dirty="0"/>
              <a:t>SOAP </a:t>
            </a:r>
          </a:p>
          <a:p>
            <a:pPr lvl="1"/>
            <a:r>
              <a:rPr lang="en-US" dirty="0"/>
              <a:t>Format: e.g. </a:t>
            </a:r>
            <a:r>
              <a:rPr lang="en-US" dirty="0" smtClean="0"/>
              <a:t>JSON, XML</a:t>
            </a:r>
            <a:endParaRPr lang="en-US" dirty="0"/>
          </a:p>
          <a:p>
            <a:pPr lvl="1"/>
            <a:r>
              <a:rPr lang="en-US" dirty="0"/>
              <a:t>Semantics: e.g. </a:t>
            </a:r>
            <a:r>
              <a:rPr lang="en-US" dirty="0" err="1"/>
              <a:t>cXML</a:t>
            </a:r>
            <a:r>
              <a:rPr lang="en-US" dirty="0"/>
              <a:t> or </a:t>
            </a:r>
            <a:r>
              <a:rPr lang="en-US" dirty="0" smtClean="0"/>
              <a:t>OCI</a:t>
            </a:r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Rely on standard Protocols, Formats and Semantics</a:t>
            </a:r>
          </a:p>
          <a:p>
            <a:pPr lvl="1"/>
            <a:r>
              <a:rPr lang="en-US" dirty="0" smtClean="0"/>
              <a:t>Easy to develop your own Plug-Ins and Extensions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333" y="2024063"/>
            <a:ext cx="109537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bgerundetes Rechteck 10"/>
          <p:cNvSpPr/>
          <p:nvPr/>
        </p:nvSpPr>
        <p:spPr bwMode="auto">
          <a:xfrm>
            <a:off x="10010516" y="2035687"/>
            <a:ext cx="1635948" cy="2236276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47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709" y="4310649"/>
            <a:ext cx="10631316" cy="1054100"/>
          </a:xfrm>
        </p:spPr>
        <p:txBody>
          <a:bodyPr/>
          <a:lstStyle/>
          <a:p>
            <a:r>
              <a:rPr lang="de-DE" noProof="1" smtClean="0"/>
              <a:t>Enterprise E-Commerce and DotNetNuke</a:t>
            </a:r>
            <a:endParaRPr lang="de-DE" noProof="1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1467" y="5592388"/>
            <a:ext cx="10543535" cy="384175"/>
          </a:xfrm>
        </p:spPr>
        <p:txBody>
          <a:bodyPr/>
          <a:lstStyle/>
          <a:p>
            <a:r>
              <a:rPr lang="de-DE" noProof="1" smtClean="0"/>
              <a:t>DNN Connect 2014</a:t>
            </a:r>
            <a:endParaRPr lang="de-DE" noProof="1"/>
          </a:p>
        </p:txBody>
      </p:sp>
    </p:spTree>
    <p:extLst>
      <p:ext uri="{BB962C8B-B14F-4D97-AF65-F5344CB8AC3E}">
        <p14:creationId xmlns:p14="http://schemas.microsoft.com/office/powerpoint/2010/main" val="12989297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Infrastructure Independent Operation</a:t>
            </a:r>
            <a:endParaRPr lang="de-DE" kern="0" dirty="0">
              <a:solidFill>
                <a:schemeClr val="tx1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963" y="2192942"/>
            <a:ext cx="9545411" cy="4345422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/>
              <a:t>Operating </a:t>
            </a:r>
            <a:r>
              <a:rPr lang="en-US" dirty="0" smtClean="0"/>
              <a:t>Modes</a:t>
            </a:r>
            <a:endParaRPr lang="en-US" dirty="0"/>
          </a:p>
          <a:p>
            <a:pPr lvl="1"/>
            <a:r>
              <a:rPr lang="en-US" dirty="0" smtClean="0"/>
              <a:t>Private and Public Cloud</a:t>
            </a:r>
            <a:endParaRPr lang="en-US" dirty="0"/>
          </a:p>
          <a:p>
            <a:pPr lvl="1"/>
            <a:r>
              <a:rPr lang="en-US" dirty="0"/>
              <a:t>On-Premise</a:t>
            </a:r>
          </a:p>
          <a:p>
            <a:pPr lvl="1"/>
            <a:r>
              <a:rPr lang="en-US" dirty="0" smtClean="0"/>
              <a:t>Hosted</a:t>
            </a:r>
          </a:p>
          <a:p>
            <a:r>
              <a:rPr lang="en-US" dirty="0" smtClean="0"/>
              <a:t>E-Commerce </a:t>
            </a:r>
            <a:r>
              <a:rPr lang="en-US" dirty="0"/>
              <a:t>Platform may run as:</a:t>
            </a:r>
          </a:p>
          <a:p>
            <a:pPr lvl="1"/>
            <a:r>
              <a:rPr lang="en-US" dirty="0"/>
              <a:t>Web application inside IIS</a:t>
            </a:r>
          </a:p>
          <a:p>
            <a:pPr lvl="1"/>
            <a:r>
              <a:rPr lang="en-US" dirty="0"/>
              <a:t>Windows service</a:t>
            </a:r>
          </a:p>
          <a:p>
            <a:pPr lvl="1"/>
            <a:r>
              <a:rPr lang="en-US" dirty="0"/>
              <a:t>Autonomous </a:t>
            </a:r>
            <a:r>
              <a:rPr lang="en-US" dirty="0" smtClean="0"/>
              <a:t>application</a:t>
            </a:r>
          </a:p>
          <a:p>
            <a:pPr marL="0" indent="0">
              <a:buNone/>
            </a:pPr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Fits into a wide variety of operation models</a:t>
            </a:r>
          </a:p>
          <a:p>
            <a:pPr lvl="1"/>
            <a:r>
              <a:rPr lang="en-US" dirty="0" smtClean="0"/>
              <a:t>Operation model can be changed without interrupting the Business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982" y="1923890"/>
            <a:ext cx="1485900" cy="4400550"/>
          </a:xfrm>
          <a:prstGeom prst="rect">
            <a:avLst/>
          </a:prstGeom>
        </p:spPr>
      </p:pic>
      <p:sp>
        <p:nvSpPr>
          <p:cNvPr id="14" name="Abgerundetes Rechteck 13"/>
          <p:cNvSpPr/>
          <p:nvPr/>
        </p:nvSpPr>
        <p:spPr bwMode="auto">
          <a:xfrm>
            <a:off x="10010516" y="4005559"/>
            <a:ext cx="1635948" cy="1132884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93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kern="0" dirty="0" smtClean="0">
                <a:solidFill>
                  <a:schemeClr val="tx1"/>
                </a:solidFill>
              </a:rPr>
              <a:t>Stand-Alone </a:t>
            </a:r>
            <a:r>
              <a:rPr lang="en-US" kern="0" dirty="0">
                <a:solidFill>
                  <a:schemeClr val="tx1"/>
                </a:solidFill>
              </a:rPr>
              <a:t>vs. Embedded</a:t>
            </a:r>
            <a:endParaRPr lang="de-DE" kern="0" dirty="0">
              <a:solidFill>
                <a:schemeClr val="tx1"/>
              </a:solidFill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34963" y="2144389"/>
            <a:ext cx="9545411" cy="4393975"/>
          </a:xfrm>
        </p:spPr>
        <p:txBody>
          <a:bodyPr/>
          <a:lstStyle/>
          <a:p>
            <a:r>
              <a:rPr lang="en-US" dirty="0" smtClean="0"/>
              <a:t>Stand-Alone Shop Web Site</a:t>
            </a:r>
          </a:p>
          <a:p>
            <a:r>
              <a:rPr lang="en-US" dirty="0" smtClean="0"/>
              <a:t>Embedded </a:t>
            </a:r>
            <a:r>
              <a:rPr lang="en-US" dirty="0"/>
              <a:t>into existing </a:t>
            </a:r>
            <a:r>
              <a:rPr lang="en-US" dirty="0" smtClean="0"/>
              <a:t>Web Site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both </a:t>
            </a:r>
            <a:r>
              <a:rPr lang="en-US" dirty="0" smtClean="0"/>
              <a:t>cases:</a:t>
            </a:r>
          </a:p>
          <a:p>
            <a:r>
              <a:rPr lang="en-US" dirty="0" smtClean="0"/>
              <a:t>Independent </a:t>
            </a:r>
            <a:r>
              <a:rPr lang="en-US" dirty="0"/>
              <a:t>from UI technology and </a:t>
            </a:r>
            <a:r>
              <a:rPr lang="en-US" dirty="0" smtClean="0"/>
              <a:t>Development Platform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982" y="1923890"/>
            <a:ext cx="1485900" cy="4400550"/>
          </a:xfrm>
          <a:prstGeom prst="rect">
            <a:avLst/>
          </a:prstGeom>
        </p:spPr>
      </p:pic>
      <p:sp>
        <p:nvSpPr>
          <p:cNvPr id="3" name="Abgerundetes Rechteck 2"/>
          <p:cNvSpPr/>
          <p:nvPr/>
        </p:nvSpPr>
        <p:spPr bwMode="auto">
          <a:xfrm>
            <a:off x="10019958" y="2144389"/>
            <a:ext cx="1635948" cy="186116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10010516" y="5089890"/>
            <a:ext cx="1635948" cy="776837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18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Administrator </a:t>
            </a:r>
            <a:r>
              <a:rPr lang="en-US" kern="0" dirty="0" smtClean="0">
                <a:solidFill>
                  <a:schemeClr val="tx1"/>
                </a:solidFill>
              </a:rPr>
              <a:t>and Developer Friendly</a:t>
            </a:r>
            <a:endParaRPr lang="de-DE" kern="0" dirty="0">
              <a:solidFill>
                <a:schemeClr val="tx1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334591" y="2117931"/>
            <a:ext cx="10209331" cy="3889579"/>
          </a:xfrm>
        </p:spPr>
        <p:txBody>
          <a:bodyPr>
            <a:normAutofit/>
          </a:bodyPr>
          <a:lstStyle/>
          <a:p>
            <a:r>
              <a:rPr lang="en-US" dirty="0" smtClean="0"/>
              <a:t>The Complete Configuration is Scriptable</a:t>
            </a:r>
          </a:p>
          <a:p>
            <a:r>
              <a:rPr lang="en-US" dirty="0" smtClean="0"/>
              <a:t>Script Generation from existing configuration allows Easy Backup and Migration</a:t>
            </a:r>
          </a:p>
          <a:p>
            <a:r>
              <a:rPr lang="en-US" dirty="0" smtClean="0"/>
              <a:t>Integrated into Visual Studio</a:t>
            </a:r>
          </a:p>
          <a:p>
            <a:r>
              <a:rPr lang="en-US" dirty="0" smtClean="0"/>
              <a:t>Uses Visual Studio‘s Workflow Editor</a:t>
            </a:r>
          </a:p>
          <a:p>
            <a:endParaRPr lang="en-US" dirty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Tools known to Developers and Administrators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377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23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34963" y="2198670"/>
            <a:ext cx="8809037" cy="414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190490" indent="-190490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Char char="§"/>
              <a:defRPr sz="2000" b="1">
                <a:latin typeface="+mn-lt"/>
              </a:defRPr>
            </a:lvl1pPr>
            <a:lvl2pPr marL="380981" lvl="1" indent="-188905" eaLnBrk="0" hangingPunct="0">
              <a:spcBef>
                <a:spcPct val="30000"/>
              </a:spcBef>
              <a:buClr>
                <a:schemeClr val="accent1"/>
              </a:buClr>
              <a:buChar char="-"/>
              <a:defRPr>
                <a:latin typeface="+mn-lt"/>
              </a:defRPr>
            </a:lvl2pPr>
            <a:lvl3pPr marL="561947" indent="-179380" eaLnBrk="0" hangingPunct="0">
              <a:spcBef>
                <a:spcPct val="30000"/>
              </a:spcBef>
              <a:buClr>
                <a:schemeClr val="accent1"/>
              </a:buClr>
              <a:buChar char="-"/>
              <a:defRPr sz="1600">
                <a:latin typeface="+mn-lt"/>
              </a:defRPr>
            </a:lvl3pPr>
            <a:lvl4pPr marL="768311" indent="-204778" eaLnBrk="0" hangingPunct="0">
              <a:spcBef>
                <a:spcPct val="30000"/>
              </a:spcBef>
              <a:buClr>
                <a:schemeClr val="accent1"/>
              </a:buClr>
              <a:buChar char="-"/>
              <a:defRPr sz="1600">
                <a:latin typeface="+mn-lt"/>
              </a:defRPr>
            </a:lvl4pPr>
            <a:lvl5pPr marL="1050872" indent="-168266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»"/>
              <a:defRPr sz="1400">
                <a:latin typeface="+mn-lt"/>
              </a:defRPr>
            </a:lvl5pPr>
            <a:lvl6pPr marL="1508050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latin typeface="+mn-lt"/>
              </a:defRPr>
            </a:lvl6pPr>
            <a:lvl7pPr marL="1965227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latin typeface="+mn-lt"/>
              </a:defRPr>
            </a:lvl7pPr>
            <a:lvl8pPr marL="2422405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latin typeface="+mn-lt"/>
              </a:defRPr>
            </a:lvl8pPr>
            <a:lvl9pPr marL="2879581" indent="-168266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latin typeface="+mn-lt"/>
              </a:defRPr>
            </a:lvl9pPr>
          </a:lstStyle>
          <a:p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/>
              <a:t>flegded</a:t>
            </a:r>
            <a:r>
              <a:rPr lang="de-DE" dirty="0"/>
              <a:t> </a:t>
            </a:r>
            <a:r>
              <a:rPr lang="de-DE" dirty="0" smtClean="0"/>
              <a:t>E-Commerce </a:t>
            </a:r>
            <a:r>
              <a:rPr lang="de-DE" dirty="0"/>
              <a:t>Solution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DNN </a:t>
            </a:r>
            <a:r>
              <a:rPr lang="de-DE" dirty="0" err="1"/>
              <a:t>Platform</a:t>
            </a:r>
            <a:endParaRPr lang="de-DE" dirty="0"/>
          </a:p>
          <a:p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smtClean="0"/>
              <a:t>different Nikos </a:t>
            </a:r>
            <a:r>
              <a:rPr lang="de-DE" dirty="0" err="1" smtClean="0"/>
              <a:t>One</a:t>
            </a:r>
            <a:r>
              <a:rPr lang="de-DE" dirty="0" smtClean="0"/>
              <a:t> Versions</a:t>
            </a:r>
            <a:endParaRPr lang="de-DE" dirty="0"/>
          </a:p>
          <a:p>
            <a:pPr lvl="1"/>
            <a:r>
              <a:rPr lang="de-DE" sz="1800" dirty="0"/>
              <a:t>Community</a:t>
            </a:r>
          </a:p>
          <a:p>
            <a:pPr lvl="1"/>
            <a:r>
              <a:rPr lang="de-DE" sz="1800" dirty="0"/>
              <a:t>Professional</a:t>
            </a:r>
          </a:p>
          <a:p>
            <a:pPr lvl="1"/>
            <a:r>
              <a:rPr lang="de-DE" sz="1800" dirty="0"/>
              <a:t>Enterprise</a:t>
            </a:r>
          </a:p>
          <a:p>
            <a:r>
              <a:rPr lang="de-DE" dirty="0" err="1"/>
              <a:t>Extensibility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additional </a:t>
            </a:r>
            <a:r>
              <a:rPr lang="de-DE" dirty="0" smtClean="0"/>
              <a:t>Nikos </a:t>
            </a:r>
            <a:r>
              <a:rPr lang="de-DE" dirty="0" err="1" smtClean="0"/>
              <a:t>One</a:t>
            </a:r>
            <a:r>
              <a:rPr lang="de-DE" dirty="0" smtClean="0"/>
              <a:t> Plug-Ins</a:t>
            </a:r>
            <a:endParaRPr lang="de-DE" dirty="0"/>
          </a:p>
          <a:p>
            <a:r>
              <a:rPr lang="de-DE" dirty="0"/>
              <a:t>Multi </a:t>
            </a:r>
            <a:r>
              <a:rPr lang="de-DE" dirty="0" smtClean="0"/>
              <a:t>Language</a:t>
            </a:r>
            <a:endParaRPr lang="de-DE" dirty="0"/>
          </a:p>
          <a:p>
            <a:r>
              <a:rPr lang="de-DE" dirty="0"/>
              <a:t>Data Storage </a:t>
            </a:r>
            <a:r>
              <a:rPr lang="de-DE" dirty="0" err="1"/>
              <a:t>within</a:t>
            </a:r>
            <a:r>
              <a:rPr lang="de-DE" dirty="0"/>
              <a:t> DNN Database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smtClean="0"/>
              <a:t>Data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partially</a:t>
            </a:r>
            <a:r>
              <a:rPr lang="de-DE" dirty="0"/>
              <a:t> in Community Edition)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 bwMode="gray">
          <a:xfrm>
            <a:off x="334591" y="1435612"/>
            <a:ext cx="769196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5pPr>
            <a:lvl6pPr marL="45717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6pPr>
            <a:lvl7pPr marL="914354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7pPr>
            <a:lvl8pPr marL="1371532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8pPr>
            <a:lvl9pPr marL="1828709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DotNetNuke and Nikos One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748" y="2142139"/>
            <a:ext cx="2577013" cy="257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770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10" y="1485545"/>
            <a:ext cx="1733792" cy="508706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73" y="1485545"/>
            <a:ext cx="1724266" cy="508706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45" y="1485545"/>
            <a:ext cx="3115110" cy="5087060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 bwMode="auto">
          <a:xfrm>
            <a:off x="2140416" y="1656067"/>
            <a:ext cx="565774" cy="598974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2763474" y="1950181"/>
            <a:ext cx="2083655" cy="1092424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2763474" y="2105953"/>
            <a:ext cx="2027011" cy="1511187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70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25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748" y="2142139"/>
            <a:ext cx="2577013" cy="257372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76577" y="1628507"/>
            <a:ext cx="76234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err="1" smtClean="0"/>
              <a:t>Available</a:t>
            </a:r>
            <a:endParaRPr lang="de-DE" sz="6600" b="1" dirty="0" smtClean="0"/>
          </a:p>
          <a:p>
            <a:pPr algn="ctr"/>
            <a:r>
              <a:rPr lang="de-DE" sz="6600" b="1" dirty="0" smtClean="0"/>
              <a:t>Q3 </a:t>
            </a:r>
            <a:r>
              <a:rPr lang="de-DE" sz="6600" b="1" dirty="0" smtClean="0"/>
              <a:t>2014</a:t>
            </a:r>
          </a:p>
          <a:p>
            <a:pPr algn="ctr"/>
            <a:endParaRPr lang="de-DE" sz="3200" b="1" dirty="0" smtClean="0"/>
          </a:p>
          <a:p>
            <a:pPr algn="ctr"/>
            <a:r>
              <a:rPr lang="de-DE" sz="3200" b="1" dirty="0" err="1" smtClean="0"/>
              <a:t>Stay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connected</a:t>
            </a:r>
            <a:r>
              <a:rPr lang="de-DE" sz="3200" b="1" dirty="0" smtClean="0"/>
              <a:t> at</a:t>
            </a:r>
            <a:endParaRPr lang="de-DE" sz="3200" u="sng" dirty="0"/>
          </a:p>
          <a:p>
            <a:pPr algn="ctr"/>
            <a:r>
              <a:rPr lang="de-DE" sz="3200" b="1" u="sng" dirty="0" smtClean="0">
                <a:hlinkClick r:id="rId4"/>
              </a:rPr>
              <a:t>http://dnnconnect.nikos-one.eu</a:t>
            </a:r>
            <a:endParaRPr lang="de-DE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318298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7F041CD-7735-4C47-AACF-105BE2069884}" type="slidenum">
              <a:rPr lang="de-DE"/>
              <a:pPr/>
              <a:t>26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52" y="2428212"/>
            <a:ext cx="3108047" cy="2744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0514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27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" y="300039"/>
            <a:ext cx="3025058" cy="71737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748" y="2142139"/>
            <a:ext cx="2577013" cy="257372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76577" y="1628507"/>
            <a:ext cx="76234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 err="1" smtClean="0"/>
              <a:t>Available</a:t>
            </a:r>
            <a:endParaRPr lang="de-DE" sz="6600" b="1" dirty="0" smtClean="0"/>
          </a:p>
          <a:p>
            <a:pPr algn="ctr"/>
            <a:r>
              <a:rPr lang="de-DE" sz="6600" b="1" dirty="0" smtClean="0"/>
              <a:t>Q3 </a:t>
            </a:r>
            <a:r>
              <a:rPr lang="de-DE" sz="6600" b="1" dirty="0" smtClean="0"/>
              <a:t>2014</a:t>
            </a:r>
          </a:p>
          <a:p>
            <a:pPr algn="ctr"/>
            <a:endParaRPr lang="de-DE" sz="3200" b="1" dirty="0" smtClean="0"/>
          </a:p>
          <a:p>
            <a:pPr algn="ctr"/>
            <a:r>
              <a:rPr lang="de-DE" sz="3200" b="1" dirty="0" err="1" smtClean="0"/>
              <a:t>Stay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connected</a:t>
            </a:r>
            <a:r>
              <a:rPr lang="de-DE" sz="3200" b="1" dirty="0" smtClean="0"/>
              <a:t> at</a:t>
            </a:r>
            <a:endParaRPr lang="de-DE" sz="3200" u="sng" dirty="0"/>
          </a:p>
          <a:p>
            <a:pPr algn="ctr"/>
            <a:r>
              <a:rPr lang="de-DE" sz="3200" b="1" u="sng" dirty="0" smtClean="0">
                <a:hlinkClick r:id="rId4"/>
              </a:rPr>
              <a:t>http://dnnconnect.nikos-one.eu</a:t>
            </a:r>
            <a:endParaRPr lang="de-DE" sz="6600" b="1" dirty="0" smtClean="0"/>
          </a:p>
        </p:txBody>
      </p:sp>
    </p:spTree>
    <p:extLst>
      <p:ext uri="{BB962C8B-B14F-4D97-AF65-F5344CB8AC3E}">
        <p14:creationId xmlns:p14="http://schemas.microsoft.com/office/powerpoint/2010/main" val="934012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19106" y="1614498"/>
            <a:ext cx="11366500" cy="4391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Thomas Stensitzki</a:t>
            </a:r>
          </a:p>
          <a:p>
            <a:pPr marL="0" indent="0">
              <a:buNone/>
            </a:pPr>
            <a:r>
              <a:rPr lang="en-US" dirty="0" smtClean="0"/>
              <a:t>Principal, Granikos GmbH &amp; Co. KG </a:t>
            </a:r>
            <a:r>
              <a:rPr lang="en-US" dirty="0" err="1" smtClean="0"/>
              <a:t>i.G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Global Architect and Project Manager -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MCM: Exchange Server 2010</a:t>
            </a:r>
          </a:p>
          <a:p>
            <a:pPr marL="0" indent="0">
              <a:buNone/>
            </a:pPr>
            <a:r>
              <a:rPr lang="en-US" dirty="0" smtClean="0"/>
              <a:t>MCSE, MCSA, MCITP, MCTS, MCSA, MCSA:M, MCP</a:t>
            </a:r>
          </a:p>
          <a:p>
            <a:pPr marL="0" indent="0">
              <a:buNone/>
            </a:pPr>
            <a:r>
              <a:rPr lang="en-US" dirty="0" smtClean="0"/>
              <a:t>Thomas.Stensitzki@Granikos.eu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11" y="1614498"/>
            <a:ext cx="1989595" cy="198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30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2750" y="2767281"/>
            <a:ext cx="11366500" cy="1323439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de-DE" sz="4000" dirty="0" smtClean="0"/>
              <a:t>The </a:t>
            </a:r>
            <a:r>
              <a:rPr lang="de-DE" sz="4000" dirty="0" err="1"/>
              <a:t>C</a:t>
            </a:r>
            <a:r>
              <a:rPr lang="de-DE" sz="4000" dirty="0" err="1" smtClean="0"/>
              <a:t>urrent</a:t>
            </a:r>
            <a:r>
              <a:rPr lang="de-DE" sz="4000" dirty="0" smtClean="0"/>
              <a:t> </a:t>
            </a:r>
            <a:r>
              <a:rPr lang="de-DE" sz="4000" dirty="0" smtClean="0"/>
              <a:t>Situation in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 smtClean="0"/>
              <a:t>Enterprise Environments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5E2BB51C-1AA3-4A41-89E8-08C5DB429A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8747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Ideal E-Commerce World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Page </a:t>
            </a:r>
            <a:r>
              <a:rPr lang="de-DE" smtClean="0">
                <a:sym typeface="Wingdings" pitchFamily="2" charset="2"/>
              </a:rPr>
              <a:t></a:t>
            </a:r>
            <a:r>
              <a:rPr lang="de-DE" smtClean="0"/>
              <a:t> </a:t>
            </a:r>
            <a:fld id="{D257DA9A-2211-4A0F-8F4D-8302787A9A0E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098213879"/>
              </p:ext>
            </p:extLst>
          </p:nvPr>
        </p:nvGraphicFramePr>
        <p:xfrm>
          <a:off x="1879600" y="13183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018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DB8260-828A-431F-9D08-C5F4F35B2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4949ED-BC22-4C22-B5B0-6F767D5AC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B8169C-7984-4F35-8B4E-D508922C1D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41DB76-E46A-481A-A790-24C21E04D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38B5F7-688D-4B05-A924-E6AC38006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F00DA2-1C70-4654-874A-4C1520DC7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3" y="1614498"/>
            <a:ext cx="5874926" cy="43910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smtClean="0"/>
              <a:t>Real E-Commerce </a:t>
            </a:r>
            <a:r>
              <a:rPr lang="de-DE" dirty="0"/>
              <a:t>World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Actuals</a:t>
            </a:r>
          </a:p>
          <a:p>
            <a:pPr lvl="1"/>
            <a:r>
              <a:rPr lang="en-US" dirty="0" smtClean="0"/>
              <a:t>Every business is different </a:t>
            </a:r>
            <a:r>
              <a:rPr lang="en-US" dirty="0" smtClean="0">
                <a:sym typeface="Wingdings" panose="05000000000000000000" pitchFamily="2" charset="2"/>
              </a:rPr>
              <a:t> every IT solution is different</a:t>
            </a:r>
            <a:endParaRPr lang="en-US" dirty="0" smtClean="0"/>
          </a:p>
          <a:p>
            <a:pPr lvl="1"/>
            <a:r>
              <a:rPr lang="en-US" dirty="0" smtClean="0"/>
              <a:t>Business data is already managed by existing IT systems</a:t>
            </a:r>
          </a:p>
          <a:p>
            <a:pPr lvl="1"/>
            <a:r>
              <a:rPr lang="en-US" dirty="0" smtClean="0"/>
              <a:t>Some business processes are already automated, some are not</a:t>
            </a:r>
          </a:p>
          <a:p>
            <a:pPr lvl="1"/>
            <a:r>
              <a:rPr lang="en-US" dirty="0" smtClean="0"/>
              <a:t>Any additional </a:t>
            </a:r>
            <a:r>
              <a:rPr lang="en-US" dirty="0" smtClean="0"/>
              <a:t>IT system adds a level of discontinuity in the data flow </a:t>
            </a:r>
          </a:p>
          <a:p>
            <a:r>
              <a:rPr lang="en-US" dirty="0" smtClean="0"/>
              <a:t>Leads to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Flow Discontinuity</a:t>
            </a:r>
            <a:endParaRPr lang="en-US" dirty="0" smtClean="0"/>
          </a:p>
          <a:p>
            <a:pPr lvl="1"/>
            <a:r>
              <a:rPr lang="en-US" dirty="0" smtClean="0"/>
              <a:t>Manual Work</a:t>
            </a:r>
          </a:p>
          <a:p>
            <a:pPr lvl="1"/>
            <a:r>
              <a:rPr lang="en-US" b="1" dirty="0" smtClean="0"/>
              <a:t>High Costs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219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The </a:t>
            </a:r>
            <a:r>
              <a:rPr lang="de-DE" dirty="0" smtClean="0"/>
              <a:t>Real E-Commerce </a:t>
            </a:r>
            <a:r>
              <a:rPr lang="de-DE" dirty="0"/>
              <a:t>World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19105" y="1614498"/>
            <a:ext cx="5581652" cy="4493538"/>
          </a:xfrm>
        </p:spPr>
        <p:txBody>
          <a:bodyPr>
            <a:spAutoFit/>
          </a:bodyPr>
          <a:lstStyle/>
          <a:p>
            <a:r>
              <a:rPr lang="de-DE" dirty="0" smtClean="0"/>
              <a:t>Multiple Internal Data </a:t>
            </a:r>
            <a:r>
              <a:rPr lang="de-DE" dirty="0" err="1" smtClean="0"/>
              <a:t>Sources</a:t>
            </a:r>
            <a:endParaRPr lang="de-DE" dirty="0" smtClean="0"/>
          </a:p>
          <a:p>
            <a:pPr lvl="1"/>
            <a:r>
              <a:rPr lang="de-DE" dirty="0" smtClean="0"/>
              <a:t>ERP</a:t>
            </a:r>
          </a:p>
          <a:p>
            <a:pPr lvl="1"/>
            <a:r>
              <a:rPr lang="de-DE" dirty="0" smtClean="0"/>
              <a:t>CRM</a:t>
            </a:r>
          </a:p>
          <a:p>
            <a:pPr lvl="1"/>
            <a:r>
              <a:rPr lang="de-DE" dirty="0" smtClean="0"/>
              <a:t>Internal </a:t>
            </a:r>
            <a:r>
              <a:rPr lang="de-DE" dirty="0" err="1" smtClean="0"/>
              <a:t>Catalogues</a:t>
            </a:r>
            <a:endParaRPr lang="de-DE" dirty="0" smtClean="0"/>
          </a:p>
          <a:p>
            <a:pPr lvl="1"/>
            <a:r>
              <a:rPr lang="de-DE" dirty="0" smtClean="0"/>
              <a:t>Price </a:t>
            </a:r>
            <a:r>
              <a:rPr lang="de-DE" dirty="0" err="1" smtClean="0"/>
              <a:t>tables</a:t>
            </a:r>
            <a:endParaRPr lang="de-DE" dirty="0" smtClean="0"/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smtClean="0"/>
              <a:t>Multiple </a:t>
            </a:r>
            <a:r>
              <a:rPr lang="de-DE" dirty="0" err="1" smtClean="0"/>
              <a:t>External</a:t>
            </a:r>
            <a:r>
              <a:rPr lang="de-DE" dirty="0" smtClean="0"/>
              <a:t> Data </a:t>
            </a:r>
            <a:r>
              <a:rPr lang="de-DE" dirty="0" err="1" smtClean="0"/>
              <a:t>Sources</a:t>
            </a:r>
            <a:endParaRPr lang="de-DE" dirty="0" smtClean="0"/>
          </a:p>
          <a:p>
            <a:pPr lvl="1"/>
            <a:r>
              <a:rPr lang="de-DE" dirty="0" smtClean="0"/>
              <a:t>Picture Libraries</a:t>
            </a:r>
          </a:p>
          <a:p>
            <a:pPr lvl="1"/>
            <a:r>
              <a:rPr lang="de-DE" dirty="0" err="1" smtClean="0"/>
              <a:t>Vendor</a:t>
            </a:r>
            <a:r>
              <a:rPr lang="de-DE" dirty="0" smtClean="0"/>
              <a:t> </a:t>
            </a:r>
            <a:r>
              <a:rPr lang="de-DE" dirty="0" err="1" smtClean="0"/>
              <a:t>Catalogues</a:t>
            </a:r>
            <a:endParaRPr lang="de-DE" dirty="0" smtClean="0"/>
          </a:p>
          <a:p>
            <a:pPr lvl="1"/>
            <a:r>
              <a:rPr lang="de-DE" dirty="0" err="1" smtClean="0"/>
              <a:t>Tax</a:t>
            </a:r>
            <a:r>
              <a:rPr lang="de-DE" dirty="0" smtClean="0"/>
              <a:t> – Lists</a:t>
            </a:r>
          </a:p>
          <a:p>
            <a:pPr lvl="1"/>
            <a:r>
              <a:rPr lang="de-DE" dirty="0" err="1" smtClean="0"/>
              <a:t>Rebate</a:t>
            </a:r>
            <a:r>
              <a:rPr lang="de-DE" dirty="0" smtClean="0"/>
              <a:t> Lists</a:t>
            </a:r>
          </a:p>
          <a:p>
            <a:pPr lvl="1"/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Various</a:t>
            </a:r>
            <a:r>
              <a:rPr lang="de-DE" dirty="0" smtClean="0"/>
              <a:t> Hosting Scenarios</a:t>
            </a:r>
          </a:p>
          <a:p>
            <a:pPr lvl="1"/>
            <a:r>
              <a:rPr lang="de-DE" dirty="0" smtClean="0"/>
              <a:t>On-</a:t>
            </a:r>
            <a:r>
              <a:rPr lang="de-DE" dirty="0" err="1" smtClean="0"/>
              <a:t>Premise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Servers</a:t>
            </a:r>
          </a:p>
          <a:p>
            <a:pPr lvl="1"/>
            <a:r>
              <a:rPr lang="de-DE" dirty="0" err="1" smtClean="0"/>
              <a:t>Hosted</a:t>
            </a:r>
            <a:r>
              <a:rPr lang="de-DE" dirty="0" smtClean="0"/>
              <a:t> Services</a:t>
            </a:r>
          </a:p>
          <a:p>
            <a:pPr lvl="1"/>
            <a:r>
              <a:rPr lang="de-DE" dirty="0" smtClean="0"/>
              <a:t>Private Cloud</a:t>
            </a:r>
          </a:p>
          <a:p>
            <a:pPr lvl="1"/>
            <a:r>
              <a:rPr lang="de-DE" dirty="0" smtClean="0"/>
              <a:t>Public Cloud</a:t>
            </a:r>
          </a:p>
          <a:p>
            <a:pPr lvl="1"/>
            <a:r>
              <a:rPr lang="de-DE" dirty="0" smtClean="0"/>
              <a:t>…</a:t>
            </a:r>
          </a:p>
          <a:p>
            <a:r>
              <a:rPr lang="de-DE" dirty="0" smtClean="0"/>
              <a:t>Different Target Scenarios</a:t>
            </a:r>
          </a:p>
          <a:p>
            <a:pPr lvl="1"/>
            <a:r>
              <a:rPr lang="de-DE" dirty="0" err="1" smtClean="0"/>
              <a:t>Catalogues</a:t>
            </a:r>
            <a:endParaRPr lang="de-DE" dirty="0" smtClean="0"/>
          </a:p>
          <a:p>
            <a:pPr lvl="1"/>
            <a:r>
              <a:rPr lang="de-DE" dirty="0" smtClean="0"/>
              <a:t>Web-Shops</a:t>
            </a:r>
          </a:p>
          <a:p>
            <a:pPr lvl="1"/>
            <a:r>
              <a:rPr lang="de-DE" dirty="0" smtClean="0"/>
              <a:t>POS</a:t>
            </a:r>
          </a:p>
          <a:p>
            <a:pPr lvl="1"/>
            <a:r>
              <a:rPr lang="de-DE" dirty="0" smtClean="0"/>
              <a:t>Shopping Apps</a:t>
            </a:r>
          </a:p>
          <a:p>
            <a:pPr lvl="1"/>
            <a:r>
              <a:rPr lang="de-DE" dirty="0" smtClean="0"/>
              <a:t>...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592051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Shop Software </a:t>
            </a:r>
            <a:r>
              <a:rPr lang="de-DE" dirty="0" err="1" smtClean="0"/>
              <a:t>Does</a:t>
            </a:r>
            <a:r>
              <a:rPr lang="de-DE" dirty="0" smtClean="0"/>
              <a:t> Not Match Business </a:t>
            </a:r>
            <a:r>
              <a:rPr lang="de-DE" dirty="0" err="1" smtClean="0"/>
              <a:t>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Catalog model often does not match business requirements</a:t>
            </a:r>
          </a:p>
          <a:p>
            <a:r>
              <a:rPr lang="en-US" dirty="0" smtClean="0"/>
              <a:t>Real-world pricing is often more complicated than pricing models in shop software</a:t>
            </a:r>
          </a:p>
          <a:p>
            <a:r>
              <a:rPr lang="en-US" dirty="0" smtClean="0"/>
              <a:t>Product and customer data is often already available in ERP or CRM </a:t>
            </a:r>
            <a:r>
              <a:rPr lang="en-US" dirty="0" smtClean="0">
                <a:sym typeface="Wingdings" panose="05000000000000000000" pitchFamily="2" charset="2"/>
              </a:rPr>
              <a:t> need for regular data syncing</a:t>
            </a:r>
          </a:p>
          <a:p>
            <a:r>
              <a:rPr lang="en-US" dirty="0" smtClean="0"/>
              <a:t>Order processing in online shops does not match business processes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Customization for 100% matching to business requirements is often…</a:t>
            </a:r>
          </a:p>
          <a:p>
            <a:pPr lvl="1"/>
            <a:r>
              <a:rPr lang="en-US" dirty="0" smtClean="0"/>
              <a:t>difficult,</a:t>
            </a:r>
          </a:p>
          <a:p>
            <a:pPr lvl="1"/>
            <a:r>
              <a:rPr lang="en-US" dirty="0" smtClean="0"/>
              <a:t>impossible or</a:t>
            </a:r>
          </a:p>
          <a:p>
            <a:pPr lvl="1"/>
            <a:r>
              <a:rPr lang="en-US" dirty="0" smtClean="0"/>
              <a:t>requires modification of the original source code </a:t>
            </a:r>
          </a:p>
          <a:p>
            <a:r>
              <a:rPr lang="en-US" dirty="0" smtClean="0"/>
              <a:t>… time consuming \ costly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998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en-US" dirty="0" smtClean="0"/>
              <a:t>Business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And</a:t>
            </a:r>
            <a:r>
              <a:rPr lang="de-DE" dirty="0" smtClean="0"/>
              <a:t> E-Commerce Software </a:t>
            </a:r>
            <a:r>
              <a:rPr lang="de-DE" dirty="0" err="1" smtClean="0"/>
              <a:t>Requirements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Business Requirements</a:t>
            </a:r>
          </a:p>
          <a:p>
            <a:r>
              <a:rPr lang="en-US" dirty="0" smtClean="0"/>
              <a:t>Catalog </a:t>
            </a:r>
            <a:r>
              <a:rPr lang="en-US" dirty="0" smtClean="0"/>
              <a:t>Model </a:t>
            </a:r>
            <a:r>
              <a:rPr lang="en-US" dirty="0" smtClean="0"/>
              <a:t>often does not match Business Requirements</a:t>
            </a:r>
          </a:p>
          <a:p>
            <a:r>
              <a:rPr lang="en-US" dirty="0" smtClean="0"/>
              <a:t>Real-World Pricing is often more complicated than Simple Pricing Models implemented in shop solutions</a:t>
            </a:r>
          </a:p>
          <a:p>
            <a:r>
              <a:rPr lang="en-US" dirty="0" smtClean="0"/>
              <a:t>Product and Customer Data is often already available in ERP or CRM </a:t>
            </a:r>
            <a:r>
              <a:rPr lang="en-US" dirty="0" smtClean="0">
                <a:sym typeface="Wingdings" panose="05000000000000000000" pitchFamily="2" charset="2"/>
              </a:rPr>
              <a:t> Need for permanent Data Synchronization</a:t>
            </a:r>
          </a:p>
          <a:p>
            <a:r>
              <a:rPr lang="en-US" dirty="0" smtClean="0"/>
              <a:t>Order processing in Online Shops does not match Business </a:t>
            </a:r>
            <a:r>
              <a:rPr lang="en-US" dirty="0" err="1" smtClean="0"/>
              <a:t>Pocesses</a:t>
            </a: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03958" y="1614498"/>
            <a:ext cx="5581649" cy="4656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Common E-Commerce Solutions</a:t>
            </a:r>
          </a:p>
          <a:p>
            <a:r>
              <a:rPr lang="en-US" dirty="0" smtClean="0"/>
              <a:t>Require Customization to match business requirements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Results in</a:t>
            </a:r>
          </a:p>
          <a:p>
            <a:r>
              <a:rPr lang="en-US" dirty="0" smtClean="0"/>
              <a:t>Difficult and Complex Implementations</a:t>
            </a:r>
          </a:p>
          <a:p>
            <a:r>
              <a:rPr lang="en-US" dirty="0" smtClean="0"/>
              <a:t>Source Code Customizations </a:t>
            </a:r>
          </a:p>
          <a:p>
            <a:r>
              <a:rPr lang="en-US" dirty="0" smtClean="0"/>
              <a:t>Inappropriate </a:t>
            </a:r>
            <a:r>
              <a:rPr lang="en-US" dirty="0" smtClean="0"/>
              <a:t>Project Time Lines</a:t>
            </a:r>
            <a:endParaRPr lang="en-US" dirty="0" smtClean="0"/>
          </a:p>
          <a:p>
            <a:r>
              <a:rPr lang="en-US" dirty="0" smtClean="0"/>
              <a:t>High Implementation Costs</a:t>
            </a:r>
          </a:p>
          <a:p>
            <a:r>
              <a:rPr lang="en-US" dirty="0"/>
              <a:t>Just plain </a:t>
            </a:r>
            <a:r>
              <a:rPr lang="en-US" dirty="0" smtClean="0"/>
              <a:t>impossible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7444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DE734224B52C41A4AD534A4C55DD1D" ma:contentTypeVersion="1" ma:contentTypeDescription="Create a new document." ma:contentTypeScope="" ma:versionID="b9971af859fc3110c7549c71cf44bdf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7f4f5707590c796d4ce4ded2bad144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EBF65E-C4E5-46C6-ACB4-C374724794DB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DDE99A-6703-4BAB-932D-32A0062E3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1DA0DA-83B5-4434-B2C9-60B9A62E3C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0</TotalTime>
  <Words>955</Words>
  <Application>Microsoft Office PowerPoint</Application>
  <PresentationFormat>Breitbild</PresentationFormat>
  <Paragraphs>240</Paragraphs>
  <Slides>27</Slides>
  <Notes>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PresentationLoad</vt:lpstr>
      <vt:lpstr>Benutzerdefiniertes Design</vt:lpstr>
      <vt:lpstr>PowerPoint-Präsentation</vt:lpstr>
      <vt:lpstr>Enterprise E-Commerce and DotNetNuke</vt:lpstr>
      <vt:lpstr>PowerPoint-Präsentation</vt:lpstr>
      <vt:lpstr>PowerPoint-Präsentation</vt:lpstr>
      <vt:lpstr>The Ideal E-Commerce World</vt:lpstr>
      <vt:lpstr>The Real E-Commerce World</vt:lpstr>
      <vt:lpstr>The Real E-Commerce World</vt:lpstr>
      <vt:lpstr>Shop Software Does Not Match Business Requirements</vt:lpstr>
      <vt:lpstr>Challenges between Business And E-Commerce Software Requirements</vt:lpstr>
      <vt:lpstr>PowerPoint-Präsentation</vt:lpstr>
      <vt:lpstr>  Is…</vt:lpstr>
      <vt:lpstr>Three Layer Model</vt:lpstr>
      <vt:lpstr>One System Fits All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Questions?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</dc:title>
  <dc:creator>Stensitzki, Thomas</dc:creator>
  <cp:lastModifiedBy>Thomas Stensitzki</cp:lastModifiedBy>
  <cp:revision>184</cp:revision>
  <cp:lastPrinted>2014-05-10T13:34:23Z</cp:lastPrinted>
  <dcterms:created xsi:type="dcterms:W3CDTF">2007-11-27T23:54:21Z</dcterms:created>
  <dcterms:modified xsi:type="dcterms:W3CDTF">2014-05-18T07:11:56Z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0x0101002EDE734224B52C41A4AD534A4C55DD1D</vt:lpwstr>
  </property>
</Properties>
</file>